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430" r:id="rId2"/>
    <p:sldId id="478" r:id="rId3"/>
    <p:sldId id="333" r:id="rId4"/>
    <p:sldId id="335" r:id="rId5"/>
    <p:sldId id="336" r:id="rId6"/>
    <p:sldId id="337" r:id="rId7"/>
    <p:sldId id="480" r:id="rId8"/>
    <p:sldId id="481" r:id="rId9"/>
    <p:sldId id="482" r:id="rId10"/>
    <p:sldId id="487" r:id="rId11"/>
    <p:sldId id="494" r:id="rId12"/>
    <p:sldId id="463" r:id="rId13"/>
    <p:sldId id="464" r:id="rId14"/>
    <p:sldId id="449" r:id="rId15"/>
    <p:sldId id="488" r:id="rId16"/>
    <p:sldId id="421" r:id="rId17"/>
    <p:sldId id="435" r:id="rId18"/>
    <p:sldId id="378" r:id="rId19"/>
    <p:sldId id="496" r:id="rId20"/>
    <p:sldId id="497" r:id="rId21"/>
    <p:sldId id="422" r:id="rId22"/>
    <p:sldId id="348" r:id="rId23"/>
    <p:sldId id="349" r:id="rId24"/>
    <p:sldId id="438" r:id="rId25"/>
    <p:sldId id="350" r:id="rId26"/>
    <p:sldId id="444" r:id="rId27"/>
    <p:sldId id="290" r:id="rId28"/>
    <p:sldId id="356" r:id="rId29"/>
    <p:sldId id="498" r:id="rId30"/>
    <p:sldId id="357" r:id="rId31"/>
    <p:sldId id="358" r:id="rId32"/>
    <p:sldId id="392" r:id="rId33"/>
    <p:sldId id="489" r:id="rId34"/>
    <p:sldId id="452" r:id="rId35"/>
    <p:sldId id="453" r:id="rId36"/>
    <p:sldId id="495" r:id="rId37"/>
    <p:sldId id="475" r:id="rId38"/>
    <p:sldId id="476" r:id="rId39"/>
    <p:sldId id="477" r:id="rId40"/>
    <p:sldId id="306" r:id="rId41"/>
    <p:sldId id="486" r:id="rId42"/>
    <p:sldId id="490" r:id="rId43"/>
    <p:sldId id="470" r:id="rId44"/>
    <p:sldId id="479" r:id="rId45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69050"/>
    <a:srgbClr val="009900"/>
    <a:srgbClr val="008000"/>
    <a:srgbClr val="FFFFFF"/>
    <a:srgbClr val="993300"/>
    <a:srgbClr val="A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34573" autoAdjust="0"/>
    <p:restoredTop sz="98781" autoAdjust="0"/>
  </p:normalViewPr>
  <p:slideViewPr>
    <p:cSldViewPr snapToObjects="1">
      <p:cViewPr varScale="1">
        <p:scale>
          <a:sx n="98" d="100"/>
          <a:sy n="98" d="100"/>
        </p:scale>
        <p:origin x="-32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 tree nodes = 2</c:v>
                </c:pt>
              </c:strCache>
            </c:strRef>
          </c:tx>
          <c:spPr>
            <a:ln w="41275">
              <a:solidFill>
                <a:srgbClr val="E69050"/>
              </a:solidFill>
            </a:ln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1.0</c:v>
                </c:pt>
                <c:pt idx="1">
                  <c:v>6.0</c:v>
                </c:pt>
                <c:pt idx="2">
                  <c:v>12.0</c:v>
                </c:pt>
                <c:pt idx="3">
                  <c:v>18.0</c:v>
                </c:pt>
                <c:pt idx="4">
                  <c:v>24.0</c:v>
                </c:pt>
                <c:pt idx="5">
                  <c:v>30.0</c:v>
                </c:pt>
                <c:pt idx="6">
                  <c:v>36.0</c:v>
                </c:pt>
                <c:pt idx="7">
                  <c:v>42.0</c:v>
                </c:pt>
                <c:pt idx="8">
                  <c:v>48.0</c:v>
                </c:pt>
                <c:pt idx="9">
                  <c:v>54.0</c:v>
                </c:pt>
                <c:pt idx="10">
                  <c:v>60.0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0.39</c:v>
                </c:pt>
                <c:pt idx="1">
                  <c:v>0.607</c:v>
                </c:pt>
                <c:pt idx="2">
                  <c:v>0.63</c:v>
                </c:pt>
                <c:pt idx="3">
                  <c:v>0.613</c:v>
                </c:pt>
                <c:pt idx="4">
                  <c:v>0.613</c:v>
                </c:pt>
                <c:pt idx="5">
                  <c:v>0.613</c:v>
                </c:pt>
                <c:pt idx="6">
                  <c:v>0.574</c:v>
                </c:pt>
                <c:pt idx="7">
                  <c:v>0.59</c:v>
                </c:pt>
                <c:pt idx="8">
                  <c:v>0.596</c:v>
                </c:pt>
                <c:pt idx="9">
                  <c:v>0.582</c:v>
                </c:pt>
                <c:pt idx="10">
                  <c:v>0.594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# tree nodes = 3</c:v>
                </c:pt>
              </c:strCache>
            </c:strRef>
          </c:tx>
          <c:spPr>
            <a:ln w="41275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1.0</c:v>
                </c:pt>
                <c:pt idx="1">
                  <c:v>6.0</c:v>
                </c:pt>
                <c:pt idx="2">
                  <c:v>12.0</c:v>
                </c:pt>
                <c:pt idx="3">
                  <c:v>18.0</c:v>
                </c:pt>
                <c:pt idx="4">
                  <c:v>24.0</c:v>
                </c:pt>
                <c:pt idx="5">
                  <c:v>30.0</c:v>
                </c:pt>
                <c:pt idx="6">
                  <c:v>36.0</c:v>
                </c:pt>
                <c:pt idx="7">
                  <c:v>42.0</c:v>
                </c:pt>
                <c:pt idx="8">
                  <c:v>48.0</c:v>
                </c:pt>
                <c:pt idx="9">
                  <c:v>54.0</c:v>
                </c:pt>
                <c:pt idx="10">
                  <c:v>60.0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0.388</c:v>
                </c:pt>
                <c:pt idx="1">
                  <c:v>0.649</c:v>
                </c:pt>
                <c:pt idx="2">
                  <c:v>0.663</c:v>
                </c:pt>
                <c:pt idx="3">
                  <c:v>0.702</c:v>
                </c:pt>
                <c:pt idx="4">
                  <c:v>0.727</c:v>
                </c:pt>
                <c:pt idx="5">
                  <c:v>0.711</c:v>
                </c:pt>
                <c:pt idx="6">
                  <c:v>0.711</c:v>
                </c:pt>
                <c:pt idx="7">
                  <c:v>0.686</c:v>
                </c:pt>
                <c:pt idx="8">
                  <c:v>0.686</c:v>
                </c:pt>
                <c:pt idx="9">
                  <c:v>0.677</c:v>
                </c:pt>
                <c:pt idx="10">
                  <c:v>0.686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# tree nodes = 4</c:v>
                </c:pt>
              </c:strCache>
            </c:strRef>
          </c:tx>
          <c:spPr>
            <a:ln w="41275"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1.0</c:v>
                </c:pt>
                <c:pt idx="1">
                  <c:v>6.0</c:v>
                </c:pt>
                <c:pt idx="2">
                  <c:v>12.0</c:v>
                </c:pt>
                <c:pt idx="3">
                  <c:v>18.0</c:v>
                </c:pt>
                <c:pt idx="4">
                  <c:v>24.0</c:v>
                </c:pt>
                <c:pt idx="5">
                  <c:v>30.0</c:v>
                </c:pt>
                <c:pt idx="6">
                  <c:v>36.0</c:v>
                </c:pt>
                <c:pt idx="7">
                  <c:v>42.0</c:v>
                </c:pt>
                <c:pt idx="8">
                  <c:v>48.0</c:v>
                </c:pt>
                <c:pt idx="9">
                  <c:v>54.0</c:v>
                </c:pt>
                <c:pt idx="10">
                  <c:v>60.0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0.401</c:v>
                </c:pt>
                <c:pt idx="1">
                  <c:v>0.671</c:v>
                </c:pt>
                <c:pt idx="2">
                  <c:v>0.721</c:v>
                </c:pt>
                <c:pt idx="3">
                  <c:v>0.771</c:v>
                </c:pt>
                <c:pt idx="4">
                  <c:v>0.788</c:v>
                </c:pt>
                <c:pt idx="5">
                  <c:v>0.746</c:v>
                </c:pt>
                <c:pt idx="6">
                  <c:v>0.73</c:v>
                </c:pt>
                <c:pt idx="7">
                  <c:v>0.73</c:v>
                </c:pt>
                <c:pt idx="8">
                  <c:v>0.688</c:v>
                </c:pt>
                <c:pt idx="9">
                  <c:v>0.671</c:v>
                </c:pt>
                <c:pt idx="10">
                  <c:v>0.663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# tree nodes = 5</c:v>
                </c:pt>
              </c:strCache>
            </c:strRef>
          </c:tx>
          <c:spPr>
            <a:ln w="41275"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1.0</c:v>
                </c:pt>
                <c:pt idx="1">
                  <c:v>6.0</c:v>
                </c:pt>
                <c:pt idx="2">
                  <c:v>12.0</c:v>
                </c:pt>
                <c:pt idx="3">
                  <c:v>18.0</c:v>
                </c:pt>
                <c:pt idx="4">
                  <c:v>24.0</c:v>
                </c:pt>
                <c:pt idx="5">
                  <c:v>30.0</c:v>
                </c:pt>
                <c:pt idx="6">
                  <c:v>36.0</c:v>
                </c:pt>
                <c:pt idx="7">
                  <c:v>42.0</c:v>
                </c:pt>
                <c:pt idx="8">
                  <c:v>48.0</c:v>
                </c:pt>
                <c:pt idx="9">
                  <c:v>54.0</c:v>
                </c:pt>
                <c:pt idx="10">
                  <c:v>60.0</c:v>
                </c:pt>
              </c:numCache>
            </c:num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0.501</c:v>
                </c:pt>
                <c:pt idx="1">
                  <c:v>0.671</c:v>
                </c:pt>
                <c:pt idx="2">
                  <c:v>0.696</c:v>
                </c:pt>
                <c:pt idx="3">
                  <c:v>0.746</c:v>
                </c:pt>
                <c:pt idx="4">
                  <c:v>0.811</c:v>
                </c:pt>
                <c:pt idx="5">
                  <c:v>0.836</c:v>
                </c:pt>
                <c:pt idx="6">
                  <c:v>0.771</c:v>
                </c:pt>
                <c:pt idx="7">
                  <c:v>0.754</c:v>
                </c:pt>
                <c:pt idx="8">
                  <c:v>0.744</c:v>
                </c:pt>
                <c:pt idx="9">
                  <c:v>0.702</c:v>
                </c:pt>
                <c:pt idx="10">
                  <c:v>0.688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# tree nodes = 6</c:v>
                </c:pt>
              </c:strCache>
            </c:strRef>
          </c:tx>
          <c:spPr>
            <a:ln w="41275"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1.0</c:v>
                </c:pt>
                <c:pt idx="1">
                  <c:v>6.0</c:v>
                </c:pt>
                <c:pt idx="2">
                  <c:v>12.0</c:v>
                </c:pt>
                <c:pt idx="3">
                  <c:v>18.0</c:v>
                </c:pt>
                <c:pt idx="4">
                  <c:v>24.0</c:v>
                </c:pt>
                <c:pt idx="5">
                  <c:v>30.0</c:v>
                </c:pt>
                <c:pt idx="6">
                  <c:v>36.0</c:v>
                </c:pt>
                <c:pt idx="7">
                  <c:v>42.0</c:v>
                </c:pt>
                <c:pt idx="8">
                  <c:v>48.0</c:v>
                </c:pt>
                <c:pt idx="9">
                  <c:v>54.0</c:v>
                </c:pt>
                <c:pt idx="10">
                  <c:v>60.0</c:v>
                </c:pt>
              </c:numCache>
            </c:numRef>
          </c:cat>
          <c:val>
            <c:numRef>
              <c:f>Sheet1!$F$2:$F$12</c:f>
              <c:numCache>
                <c:formatCode>General</c:formatCode>
                <c:ptCount val="11"/>
                <c:pt idx="0">
                  <c:v>0.521</c:v>
                </c:pt>
                <c:pt idx="1">
                  <c:v>0.544</c:v>
                </c:pt>
                <c:pt idx="2">
                  <c:v>0.727</c:v>
                </c:pt>
                <c:pt idx="3">
                  <c:v>0.705</c:v>
                </c:pt>
                <c:pt idx="4">
                  <c:v>0.738</c:v>
                </c:pt>
                <c:pt idx="5">
                  <c:v>0.746</c:v>
                </c:pt>
                <c:pt idx="6">
                  <c:v>0.835</c:v>
                </c:pt>
                <c:pt idx="7">
                  <c:v>0.771</c:v>
                </c:pt>
                <c:pt idx="8">
                  <c:v>0.78</c:v>
                </c:pt>
                <c:pt idx="9">
                  <c:v>0.713</c:v>
                </c:pt>
                <c:pt idx="10">
                  <c:v>0.704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5559368"/>
        <c:axId val="-2096006184"/>
      </c:lineChart>
      <c:catAx>
        <c:axId val="-2095559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200" baseline="0"/>
            </a:pPr>
            <a:endParaRPr lang="en-US"/>
          </a:p>
        </c:txPr>
        <c:crossAx val="-2096006184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-2096006184"/>
        <c:scaling>
          <c:orientation val="minMax"/>
          <c:min val="0.3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200" baseline="0"/>
            </a:pPr>
            <a:endParaRPr lang="en-US"/>
          </a:p>
        </c:txPr>
        <c:crossAx val="-209555936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54764620768558"/>
          <c:y val="0.229687609076085"/>
          <c:w val="0.345235379231442"/>
          <c:h val="0.453483245018374"/>
        </c:manualLayout>
      </c:layout>
      <c:overlay val="0"/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19CD6B-5DC4-A346-BE7E-2A7CBFEDFB82}" type="doc">
      <dgm:prSet loTypeId="urn:microsoft.com/office/officeart/2005/8/layout/process1" loCatId="" qsTypeId="urn:microsoft.com/office/officeart/2005/8/quickstyle/simple1" qsCatId="simple" csTypeId="urn:microsoft.com/office/officeart/2005/8/colors/colorful1" csCatId="colorful" phldr="1"/>
      <dgm:spPr/>
    </dgm:pt>
    <dgm:pt modelId="{80546AA4-8BD6-C046-9246-F2F6B3C4D00E}">
      <dgm:prSet phldrT="[Text]"/>
      <dgm:spPr/>
      <dgm:t>
        <a:bodyPr/>
        <a:lstStyle/>
        <a:p>
          <a:r>
            <a:rPr lang="en-US" dirty="0" smtClean="0"/>
            <a:t>Tree Mining </a:t>
          </a:r>
          <a:endParaRPr lang="en-US" dirty="0"/>
        </a:p>
      </dgm:t>
    </dgm:pt>
    <dgm:pt modelId="{1DD35725-F8C8-1049-905A-77409814FEE0}" type="parTrans" cxnId="{47F0A839-60B2-C54E-87BB-39CDA1F571B4}">
      <dgm:prSet/>
      <dgm:spPr/>
      <dgm:t>
        <a:bodyPr/>
        <a:lstStyle/>
        <a:p>
          <a:endParaRPr lang="en-US"/>
        </a:p>
      </dgm:t>
    </dgm:pt>
    <dgm:pt modelId="{8F6C3CAB-9E95-9847-8AEA-2D9A6240010A}" type="sibTrans" cxnId="{47F0A839-60B2-C54E-87BB-39CDA1F571B4}">
      <dgm:prSet/>
      <dgm:spPr/>
      <dgm:t>
        <a:bodyPr/>
        <a:lstStyle/>
        <a:p>
          <a:endParaRPr lang="en-US"/>
        </a:p>
      </dgm:t>
    </dgm:pt>
    <dgm:pt modelId="{E6189F0C-1A21-7444-BF99-B1937328A5FA}">
      <dgm:prSet phldrT="[Text]"/>
      <dgm:spPr/>
      <dgm:t>
        <a:bodyPr/>
        <a:lstStyle/>
        <a:p>
          <a:r>
            <a:rPr lang="en-US" dirty="0" smtClean="0"/>
            <a:t>Tree Clustering</a:t>
          </a:r>
          <a:endParaRPr lang="en-US" dirty="0"/>
        </a:p>
      </dgm:t>
    </dgm:pt>
    <dgm:pt modelId="{0202DE98-BEEF-7948-9477-A46395E8F09F}" type="parTrans" cxnId="{3F4BE60D-6E72-904E-920B-203C00161A38}">
      <dgm:prSet/>
      <dgm:spPr/>
      <dgm:t>
        <a:bodyPr/>
        <a:lstStyle/>
        <a:p>
          <a:endParaRPr lang="en-US"/>
        </a:p>
      </dgm:t>
    </dgm:pt>
    <dgm:pt modelId="{FDA4AC3F-56D9-FA4B-BB23-500997CF7FE7}" type="sibTrans" cxnId="{3F4BE60D-6E72-904E-920B-203C00161A38}">
      <dgm:prSet/>
      <dgm:spPr/>
      <dgm:t>
        <a:bodyPr/>
        <a:lstStyle/>
        <a:p>
          <a:endParaRPr lang="en-US"/>
        </a:p>
      </dgm:t>
    </dgm:pt>
    <dgm:pt modelId="{231A9C93-39A8-EA4A-8C54-140620E5E9E5}">
      <dgm:prSet phldrT="[Text]"/>
      <dgm:spPr/>
      <dgm:t>
        <a:bodyPr/>
        <a:lstStyle/>
        <a:p>
          <a:r>
            <a:rPr lang="en-US" dirty="0" smtClean="0"/>
            <a:t>Tree Ranking</a:t>
          </a:r>
          <a:endParaRPr lang="en-US" dirty="0"/>
        </a:p>
      </dgm:t>
    </dgm:pt>
    <dgm:pt modelId="{4E47F207-97E6-044B-AAE2-20441C504ED6}" type="parTrans" cxnId="{49FB781D-0C4F-0B49-BBB5-3C64A538F24A}">
      <dgm:prSet/>
      <dgm:spPr/>
      <dgm:t>
        <a:bodyPr/>
        <a:lstStyle/>
        <a:p>
          <a:endParaRPr lang="en-US"/>
        </a:p>
      </dgm:t>
    </dgm:pt>
    <dgm:pt modelId="{6DDD42BE-DD0E-8E4E-B113-69FCC80D03A6}" type="sibTrans" cxnId="{49FB781D-0C4F-0B49-BBB5-3C64A538F24A}">
      <dgm:prSet/>
      <dgm:spPr/>
      <dgm:t>
        <a:bodyPr/>
        <a:lstStyle/>
        <a:p>
          <a:endParaRPr lang="en-US"/>
        </a:p>
      </dgm:t>
    </dgm:pt>
    <dgm:pt modelId="{E7BCF240-032B-0142-8B5E-046A4B38C304}" type="pres">
      <dgm:prSet presAssocID="{8919CD6B-5DC4-A346-BE7E-2A7CBFEDFB82}" presName="Name0" presStyleCnt="0">
        <dgm:presLayoutVars>
          <dgm:dir/>
          <dgm:resizeHandles val="exact"/>
        </dgm:presLayoutVars>
      </dgm:prSet>
      <dgm:spPr/>
    </dgm:pt>
    <dgm:pt modelId="{1B1E0EE5-FA75-1B4C-93EB-765CDE19AAD0}" type="pres">
      <dgm:prSet presAssocID="{80546AA4-8BD6-C046-9246-F2F6B3C4D00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CBE2EE-9E2F-8D4A-A96B-9B4B712576CA}" type="pres">
      <dgm:prSet presAssocID="{8F6C3CAB-9E95-9847-8AEA-2D9A6240010A}" presName="sibTrans" presStyleLbl="sibTrans2D1" presStyleIdx="0" presStyleCnt="2"/>
      <dgm:spPr/>
      <dgm:t>
        <a:bodyPr/>
        <a:lstStyle/>
        <a:p>
          <a:endParaRPr lang="en-US"/>
        </a:p>
      </dgm:t>
    </dgm:pt>
    <dgm:pt modelId="{F42A3B4B-662E-D840-A368-2EA617EB12C3}" type="pres">
      <dgm:prSet presAssocID="{8F6C3CAB-9E95-9847-8AEA-2D9A6240010A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A85DB03F-D5A7-324D-9A8E-938BE92BCFAB}" type="pres">
      <dgm:prSet presAssocID="{E6189F0C-1A21-7444-BF99-B1937328A5F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334847-A0DA-2645-91F5-DD3EBB812DA0}" type="pres">
      <dgm:prSet presAssocID="{FDA4AC3F-56D9-FA4B-BB23-500997CF7FE7}" presName="sibTrans" presStyleLbl="sibTrans2D1" presStyleIdx="1" presStyleCnt="2"/>
      <dgm:spPr/>
      <dgm:t>
        <a:bodyPr/>
        <a:lstStyle/>
        <a:p>
          <a:endParaRPr lang="en-US"/>
        </a:p>
      </dgm:t>
    </dgm:pt>
    <dgm:pt modelId="{5177313D-CBCA-B848-AE53-22E07E2E0D5F}" type="pres">
      <dgm:prSet presAssocID="{FDA4AC3F-56D9-FA4B-BB23-500997CF7FE7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0BF626D0-67B2-1247-9840-333F1ADD77DB}" type="pres">
      <dgm:prSet presAssocID="{231A9C93-39A8-EA4A-8C54-140620E5E9E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FB781D-0C4F-0B49-BBB5-3C64A538F24A}" srcId="{8919CD6B-5DC4-A346-BE7E-2A7CBFEDFB82}" destId="{231A9C93-39A8-EA4A-8C54-140620E5E9E5}" srcOrd="2" destOrd="0" parTransId="{4E47F207-97E6-044B-AAE2-20441C504ED6}" sibTransId="{6DDD42BE-DD0E-8E4E-B113-69FCC80D03A6}"/>
    <dgm:cxn modelId="{99FF91C3-5A07-C245-8E50-E57ABDAB8225}" type="presOf" srcId="{E6189F0C-1A21-7444-BF99-B1937328A5FA}" destId="{A85DB03F-D5A7-324D-9A8E-938BE92BCFAB}" srcOrd="0" destOrd="0" presId="urn:microsoft.com/office/officeart/2005/8/layout/process1"/>
    <dgm:cxn modelId="{1CB5CE63-D508-8A44-83B1-266C61B389D9}" type="presOf" srcId="{8F6C3CAB-9E95-9847-8AEA-2D9A6240010A}" destId="{16CBE2EE-9E2F-8D4A-A96B-9B4B712576CA}" srcOrd="0" destOrd="0" presId="urn:microsoft.com/office/officeart/2005/8/layout/process1"/>
    <dgm:cxn modelId="{878AC55E-8153-B64C-9111-E4B9E7A40DF5}" type="presOf" srcId="{FDA4AC3F-56D9-FA4B-BB23-500997CF7FE7}" destId="{5177313D-CBCA-B848-AE53-22E07E2E0D5F}" srcOrd="1" destOrd="0" presId="urn:microsoft.com/office/officeart/2005/8/layout/process1"/>
    <dgm:cxn modelId="{73D0B4A9-C9FA-2546-B211-2DC71582F3CA}" type="presOf" srcId="{FDA4AC3F-56D9-FA4B-BB23-500997CF7FE7}" destId="{74334847-A0DA-2645-91F5-DD3EBB812DA0}" srcOrd="0" destOrd="0" presId="urn:microsoft.com/office/officeart/2005/8/layout/process1"/>
    <dgm:cxn modelId="{27CE4DD7-C6D8-854F-81EB-FE6A849FDC6B}" type="presOf" srcId="{231A9C93-39A8-EA4A-8C54-140620E5E9E5}" destId="{0BF626D0-67B2-1247-9840-333F1ADD77DB}" srcOrd="0" destOrd="0" presId="urn:microsoft.com/office/officeart/2005/8/layout/process1"/>
    <dgm:cxn modelId="{E5812726-B7A0-EB40-8E46-12FDACBE5DB1}" type="presOf" srcId="{8919CD6B-5DC4-A346-BE7E-2A7CBFEDFB82}" destId="{E7BCF240-032B-0142-8B5E-046A4B38C304}" srcOrd="0" destOrd="0" presId="urn:microsoft.com/office/officeart/2005/8/layout/process1"/>
    <dgm:cxn modelId="{4F12DF7A-2C6A-414A-9568-19CCE9536A29}" type="presOf" srcId="{80546AA4-8BD6-C046-9246-F2F6B3C4D00E}" destId="{1B1E0EE5-FA75-1B4C-93EB-765CDE19AAD0}" srcOrd="0" destOrd="0" presId="urn:microsoft.com/office/officeart/2005/8/layout/process1"/>
    <dgm:cxn modelId="{47F0A839-60B2-C54E-87BB-39CDA1F571B4}" srcId="{8919CD6B-5DC4-A346-BE7E-2A7CBFEDFB82}" destId="{80546AA4-8BD6-C046-9246-F2F6B3C4D00E}" srcOrd="0" destOrd="0" parTransId="{1DD35725-F8C8-1049-905A-77409814FEE0}" sibTransId="{8F6C3CAB-9E95-9847-8AEA-2D9A6240010A}"/>
    <dgm:cxn modelId="{6EE55AEC-2C01-3D48-926B-E88207E8933F}" type="presOf" srcId="{8F6C3CAB-9E95-9847-8AEA-2D9A6240010A}" destId="{F42A3B4B-662E-D840-A368-2EA617EB12C3}" srcOrd="1" destOrd="0" presId="urn:microsoft.com/office/officeart/2005/8/layout/process1"/>
    <dgm:cxn modelId="{3F4BE60D-6E72-904E-920B-203C00161A38}" srcId="{8919CD6B-5DC4-A346-BE7E-2A7CBFEDFB82}" destId="{E6189F0C-1A21-7444-BF99-B1937328A5FA}" srcOrd="1" destOrd="0" parTransId="{0202DE98-BEEF-7948-9477-A46395E8F09F}" sibTransId="{FDA4AC3F-56D9-FA4B-BB23-500997CF7FE7}"/>
    <dgm:cxn modelId="{15FE8CD5-3DF6-C643-8816-4282B78127E4}" type="presParOf" srcId="{E7BCF240-032B-0142-8B5E-046A4B38C304}" destId="{1B1E0EE5-FA75-1B4C-93EB-765CDE19AAD0}" srcOrd="0" destOrd="0" presId="urn:microsoft.com/office/officeart/2005/8/layout/process1"/>
    <dgm:cxn modelId="{8E8B3574-3256-5746-AD61-7DB1C751631E}" type="presParOf" srcId="{E7BCF240-032B-0142-8B5E-046A4B38C304}" destId="{16CBE2EE-9E2F-8D4A-A96B-9B4B712576CA}" srcOrd="1" destOrd="0" presId="urn:microsoft.com/office/officeart/2005/8/layout/process1"/>
    <dgm:cxn modelId="{0626BF4F-6F7B-2343-871F-E74E460D05B3}" type="presParOf" srcId="{16CBE2EE-9E2F-8D4A-A96B-9B4B712576CA}" destId="{F42A3B4B-662E-D840-A368-2EA617EB12C3}" srcOrd="0" destOrd="0" presId="urn:microsoft.com/office/officeart/2005/8/layout/process1"/>
    <dgm:cxn modelId="{64D3634D-CDCE-6B41-8D07-C1400DF57D0D}" type="presParOf" srcId="{E7BCF240-032B-0142-8B5E-046A4B38C304}" destId="{A85DB03F-D5A7-324D-9A8E-938BE92BCFAB}" srcOrd="2" destOrd="0" presId="urn:microsoft.com/office/officeart/2005/8/layout/process1"/>
    <dgm:cxn modelId="{8601BCFA-395A-7E42-A7D9-2B5BD20AA5F3}" type="presParOf" srcId="{E7BCF240-032B-0142-8B5E-046A4B38C304}" destId="{74334847-A0DA-2645-91F5-DD3EBB812DA0}" srcOrd="3" destOrd="0" presId="urn:microsoft.com/office/officeart/2005/8/layout/process1"/>
    <dgm:cxn modelId="{13E3DFD1-4C0B-B346-B785-1CDBAC13F395}" type="presParOf" srcId="{74334847-A0DA-2645-91F5-DD3EBB812DA0}" destId="{5177313D-CBCA-B848-AE53-22E07E2E0D5F}" srcOrd="0" destOrd="0" presId="urn:microsoft.com/office/officeart/2005/8/layout/process1"/>
    <dgm:cxn modelId="{1D24E4F6-4A37-4245-9E92-F55D0192CCE1}" type="presParOf" srcId="{E7BCF240-032B-0142-8B5E-046A4B38C304}" destId="{0BF626D0-67B2-1247-9840-333F1ADD77D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19CD6B-5DC4-A346-BE7E-2A7CBFEDFB82}" type="doc">
      <dgm:prSet loTypeId="urn:microsoft.com/office/officeart/2005/8/layout/process1" loCatId="" qsTypeId="urn:microsoft.com/office/officeart/2005/8/quickstyle/simple1" qsCatId="simple" csTypeId="urn:microsoft.com/office/officeart/2005/8/colors/colorful1" csCatId="colorful" phldr="1"/>
      <dgm:spPr/>
    </dgm:pt>
    <dgm:pt modelId="{80546AA4-8BD6-C046-9246-F2F6B3C4D00E}">
      <dgm:prSet phldrT="[Text]"/>
      <dgm:spPr/>
      <dgm:t>
        <a:bodyPr/>
        <a:lstStyle/>
        <a:p>
          <a:r>
            <a:rPr lang="en-US" dirty="0" smtClean="0"/>
            <a:t>Tree Mining </a:t>
          </a:r>
          <a:endParaRPr lang="en-US" dirty="0"/>
        </a:p>
      </dgm:t>
    </dgm:pt>
    <dgm:pt modelId="{1DD35725-F8C8-1049-905A-77409814FEE0}" type="parTrans" cxnId="{47F0A839-60B2-C54E-87BB-39CDA1F571B4}">
      <dgm:prSet/>
      <dgm:spPr/>
      <dgm:t>
        <a:bodyPr/>
        <a:lstStyle/>
        <a:p>
          <a:endParaRPr lang="en-US"/>
        </a:p>
      </dgm:t>
    </dgm:pt>
    <dgm:pt modelId="{8F6C3CAB-9E95-9847-8AEA-2D9A6240010A}" type="sibTrans" cxnId="{47F0A839-60B2-C54E-87BB-39CDA1F571B4}">
      <dgm:prSet/>
      <dgm:spPr/>
      <dgm:t>
        <a:bodyPr/>
        <a:lstStyle/>
        <a:p>
          <a:endParaRPr lang="en-US"/>
        </a:p>
      </dgm:t>
    </dgm:pt>
    <dgm:pt modelId="{E6189F0C-1A21-7444-BF99-B1937328A5FA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Tree Clustering</a:t>
          </a:r>
          <a:endParaRPr lang="en-US" dirty="0"/>
        </a:p>
      </dgm:t>
    </dgm:pt>
    <dgm:pt modelId="{0202DE98-BEEF-7948-9477-A46395E8F09F}" type="parTrans" cxnId="{3F4BE60D-6E72-904E-920B-203C00161A38}">
      <dgm:prSet/>
      <dgm:spPr/>
      <dgm:t>
        <a:bodyPr/>
        <a:lstStyle/>
        <a:p>
          <a:endParaRPr lang="en-US"/>
        </a:p>
      </dgm:t>
    </dgm:pt>
    <dgm:pt modelId="{FDA4AC3F-56D9-FA4B-BB23-500997CF7FE7}" type="sibTrans" cxnId="{3F4BE60D-6E72-904E-920B-203C00161A38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231A9C93-39A8-EA4A-8C54-140620E5E9E5}">
      <dgm:prSet phldrT="[Text]"/>
      <dgm:spPr>
        <a:solidFill>
          <a:schemeClr val="bg1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Tree Ranking</a:t>
          </a:r>
          <a:endParaRPr lang="en-US" dirty="0"/>
        </a:p>
      </dgm:t>
    </dgm:pt>
    <dgm:pt modelId="{4E47F207-97E6-044B-AAE2-20441C504ED6}" type="parTrans" cxnId="{49FB781D-0C4F-0B49-BBB5-3C64A538F24A}">
      <dgm:prSet/>
      <dgm:spPr/>
      <dgm:t>
        <a:bodyPr/>
        <a:lstStyle/>
        <a:p>
          <a:endParaRPr lang="en-US"/>
        </a:p>
      </dgm:t>
    </dgm:pt>
    <dgm:pt modelId="{6DDD42BE-DD0E-8E4E-B113-69FCC80D03A6}" type="sibTrans" cxnId="{49FB781D-0C4F-0B49-BBB5-3C64A538F24A}">
      <dgm:prSet/>
      <dgm:spPr/>
      <dgm:t>
        <a:bodyPr/>
        <a:lstStyle/>
        <a:p>
          <a:endParaRPr lang="en-US"/>
        </a:p>
      </dgm:t>
    </dgm:pt>
    <dgm:pt modelId="{E7BCF240-032B-0142-8B5E-046A4B38C304}" type="pres">
      <dgm:prSet presAssocID="{8919CD6B-5DC4-A346-BE7E-2A7CBFEDFB82}" presName="Name0" presStyleCnt="0">
        <dgm:presLayoutVars>
          <dgm:dir/>
          <dgm:resizeHandles val="exact"/>
        </dgm:presLayoutVars>
      </dgm:prSet>
      <dgm:spPr/>
    </dgm:pt>
    <dgm:pt modelId="{1B1E0EE5-FA75-1B4C-93EB-765CDE19AAD0}" type="pres">
      <dgm:prSet presAssocID="{80546AA4-8BD6-C046-9246-F2F6B3C4D00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CBE2EE-9E2F-8D4A-A96B-9B4B712576CA}" type="pres">
      <dgm:prSet presAssocID="{8F6C3CAB-9E95-9847-8AEA-2D9A6240010A}" presName="sibTrans" presStyleLbl="sibTrans2D1" presStyleIdx="0" presStyleCnt="2"/>
      <dgm:spPr/>
      <dgm:t>
        <a:bodyPr/>
        <a:lstStyle/>
        <a:p>
          <a:endParaRPr lang="en-US"/>
        </a:p>
      </dgm:t>
    </dgm:pt>
    <dgm:pt modelId="{F42A3B4B-662E-D840-A368-2EA617EB12C3}" type="pres">
      <dgm:prSet presAssocID="{8F6C3CAB-9E95-9847-8AEA-2D9A6240010A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A85DB03F-D5A7-324D-9A8E-938BE92BCFAB}" type="pres">
      <dgm:prSet presAssocID="{E6189F0C-1A21-7444-BF99-B1937328A5F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334847-A0DA-2645-91F5-DD3EBB812DA0}" type="pres">
      <dgm:prSet presAssocID="{FDA4AC3F-56D9-FA4B-BB23-500997CF7FE7}" presName="sibTrans" presStyleLbl="sibTrans2D1" presStyleIdx="1" presStyleCnt="2"/>
      <dgm:spPr/>
      <dgm:t>
        <a:bodyPr/>
        <a:lstStyle/>
        <a:p>
          <a:endParaRPr lang="en-US"/>
        </a:p>
      </dgm:t>
    </dgm:pt>
    <dgm:pt modelId="{5177313D-CBCA-B848-AE53-22E07E2E0D5F}" type="pres">
      <dgm:prSet presAssocID="{FDA4AC3F-56D9-FA4B-BB23-500997CF7FE7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0BF626D0-67B2-1247-9840-333F1ADD77DB}" type="pres">
      <dgm:prSet presAssocID="{231A9C93-39A8-EA4A-8C54-140620E5E9E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FB781D-0C4F-0B49-BBB5-3C64A538F24A}" srcId="{8919CD6B-5DC4-A346-BE7E-2A7CBFEDFB82}" destId="{231A9C93-39A8-EA4A-8C54-140620E5E9E5}" srcOrd="2" destOrd="0" parTransId="{4E47F207-97E6-044B-AAE2-20441C504ED6}" sibTransId="{6DDD42BE-DD0E-8E4E-B113-69FCC80D03A6}"/>
    <dgm:cxn modelId="{35CE6426-DC8A-465E-9808-8102C8F69959}" type="presOf" srcId="{8F6C3CAB-9E95-9847-8AEA-2D9A6240010A}" destId="{16CBE2EE-9E2F-8D4A-A96B-9B4B712576CA}" srcOrd="0" destOrd="0" presId="urn:microsoft.com/office/officeart/2005/8/layout/process1"/>
    <dgm:cxn modelId="{83CBBEDF-D24E-48CA-988A-F9A97C415F31}" type="presOf" srcId="{8919CD6B-5DC4-A346-BE7E-2A7CBFEDFB82}" destId="{E7BCF240-032B-0142-8B5E-046A4B38C304}" srcOrd="0" destOrd="0" presId="urn:microsoft.com/office/officeart/2005/8/layout/process1"/>
    <dgm:cxn modelId="{BBF9AEFC-029E-44B2-BCE8-0DCF24946B0B}" type="presOf" srcId="{FDA4AC3F-56D9-FA4B-BB23-500997CF7FE7}" destId="{5177313D-CBCA-B848-AE53-22E07E2E0D5F}" srcOrd="1" destOrd="0" presId="urn:microsoft.com/office/officeart/2005/8/layout/process1"/>
    <dgm:cxn modelId="{5B1666A2-550B-4249-954D-417493CB3B37}" type="presOf" srcId="{E6189F0C-1A21-7444-BF99-B1937328A5FA}" destId="{A85DB03F-D5A7-324D-9A8E-938BE92BCFAB}" srcOrd="0" destOrd="0" presId="urn:microsoft.com/office/officeart/2005/8/layout/process1"/>
    <dgm:cxn modelId="{E8E75CDB-3CC1-4944-A2E5-5A0300AB035C}" type="presOf" srcId="{FDA4AC3F-56D9-FA4B-BB23-500997CF7FE7}" destId="{74334847-A0DA-2645-91F5-DD3EBB812DA0}" srcOrd="0" destOrd="0" presId="urn:microsoft.com/office/officeart/2005/8/layout/process1"/>
    <dgm:cxn modelId="{1EE74EF6-66EC-4061-981B-6596B7BEE1C9}" type="presOf" srcId="{80546AA4-8BD6-C046-9246-F2F6B3C4D00E}" destId="{1B1E0EE5-FA75-1B4C-93EB-765CDE19AAD0}" srcOrd="0" destOrd="0" presId="urn:microsoft.com/office/officeart/2005/8/layout/process1"/>
    <dgm:cxn modelId="{47F0A839-60B2-C54E-87BB-39CDA1F571B4}" srcId="{8919CD6B-5DC4-A346-BE7E-2A7CBFEDFB82}" destId="{80546AA4-8BD6-C046-9246-F2F6B3C4D00E}" srcOrd="0" destOrd="0" parTransId="{1DD35725-F8C8-1049-905A-77409814FEE0}" sibTransId="{8F6C3CAB-9E95-9847-8AEA-2D9A6240010A}"/>
    <dgm:cxn modelId="{7130D250-457D-4C19-9A16-39B2AED07F5F}" type="presOf" srcId="{231A9C93-39A8-EA4A-8C54-140620E5E9E5}" destId="{0BF626D0-67B2-1247-9840-333F1ADD77DB}" srcOrd="0" destOrd="0" presId="urn:microsoft.com/office/officeart/2005/8/layout/process1"/>
    <dgm:cxn modelId="{3F4BE60D-6E72-904E-920B-203C00161A38}" srcId="{8919CD6B-5DC4-A346-BE7E-2A7CBFEDFB82}" destId="{E6189F0C-1A21-7444-BF99-B1937328A5FA}" srcOrd="1" destOrd="0" parTransId="{0202DE98-BEEF-7948-9477-A46395E8F09F}" sibTransId="{FDA4AC3F-56D9-FA4B-BB23-500997CF7FE7}"/>
    <dgm:cxn modelId="{8F5F737C-0690-45F1-82BC-970C11904039}" type="presOf" srcId="{8F6C3CAB-9E95-9847-8AEA-2D9A6240010A}" destId="{F42A3B4B-662E-D840-A368-2EA617EB12C3}" srcOrd="1" destOrd="0" presId="urn:microsoft.com/office/officeart/2005/8/layout/process1"/>
    <dgm:cxn modelId="{CFFA40D8-01C0-4727-A541-D950EF46387E}" type="presParOf" srcId="{E7BCF240-032B-0142-8B5E-046A4B38C304}" destId="{1B1E0EE5-FA75-1B4C-93EB-765CDE19AAD0}" srcOrd="0" destOrd="0" presId="urn:microsoft.com/office/officeart/2005/8/layout/process1"/>
    <dgm:cxn modelId="{40560BD3-C66E-4D22-B081-79E6866D68A3}" type="presParOf" srcId="{E7BCF240-032B-0142-8B5E-046A4B38C304}" destId="{16CBE2EE-9E2F-8D4A-A96B-9B4B712576CA}" srcOrd="1" destOrd="0" presId="urn:microsoft.com/office/officeart/2005/8/layout/process1"/>
    <dgm:cxn modelId="{834D77CA-63C0-438F-9A0D-04979E2DE632}" type="presParOf" srcId="{16CBE2EE-9E2F-8D4A-A96B-9B4B712576CA}" destId="{F42A3B4B-662E-D840-A368-2EA617EB12C3}" srcOrd="0" destOrd="0" presId="urn:microsoft.com/office/officeart/2005/8/layout/process1"/>
    <dgm:cxn modelId="{8F39019B-2D81-4B18-89FE-8FB701A09110}" type="presParOf" srcId="{E7BCF240-032B-0142-8B5E-046A4B38C304}" destId="{A85DB03F-D5A7-324D-9A8E-938BE92BCFAB}" srcOrd="2" destOrd="0" presId="urn:microsoft.com/office/officeart/2005/8/layout/process1"/>
    <dgm:cxn modelId="{D9C8692C-812C-46C1-AFBA-0A799D9755C6}" type="presParOf" srcId="{E7BCF240-032B-0142-8B5E-046A4B38C304}" destId="{74334847-A0DA-2645-91F5-DD3EBB812DA0}" srcOrd="3" destOrd="0" presId="urn:microsoft.com/office/officeart/2005/8/layout/process1"/>
    <dgm:cxn modelId="{CA6B42BF-092B-4D90-8F46-B11C8E95AE9C}" type="presParOf" srcId="{74334847-A0DA-2645-91F5-DD3EBB812DA0}" destId="{5177313D-CBCA-B848-AE53-22E07E2E0D5F}" srcOrd="0" destOrd="0" presId="urn:microsoft.com/office/officeart/2005/8/layout/process1"/>
    <dgm:cxn modelId="{7F68F3AB-257F-41F1-9E2C-55C2ACF4F465}" type="presParOf" srcId="{E7BCF240-032B-0142-8B5E-046A4B38C304}" destId="{0BF626D0-67B2-1247-9840-333F1ADD77D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19CD6B-5DC4-A346-BE7E-2A7CBFEDFB82}" type="doc">
      <dgm:prSet loTypeId="urn:microsoft.com/office/officeart/2005/8/layout/process1" loCatId="" qsTypeId="urn:microsoft.com/office/officeart/2005/8/quickstyle/simple1" qsCatId="simple" csTypeId="urn:microsoft.com/office/officeart/2005/8/colors/colorful1" csCatId="colorful" phldr="1"/>
      <dgm:spPr/>
    </dgm:pt>
    <dgm:pt modelId="{80546AA4-8BD6-C046-9246-F2F6B3C4D00E}">
      <dgm:prSet phldrT="[Text]"/>
      <dgm:spPr>
        <a:solidFill>
          <a:schemeClr val="bg1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Tree Mining </a:t>
          </a:r>
          <a:endParaRPr lang="en-US" dirty="0"/>
        </a:p>
      </dgm:t>
    </dgm:pt>
    <dgm:pt modelId="{1DD35725-F8C8-1049-905A-77409814FEE0}" type="parTrans" cxnId="{47F0A839-60B2-C54E-87BB-39CDA1F571B4}">
      <dgm:prSet/>
      <dgm:spPr/>
      <dgm:t>
        <a:bodyPr/>
        <a:lstStyle/>
        <a:p>
          <a:endParaRPr lang="en-US"/>
        </a:p>
      </dgm:t>
    </dgm:pt>
    <dgm:pt modelId="{8F6C3CAB-9E95-9847-8AEA-2D9A6240010A}" type="sibTrans" cxnId="{47F0A839-60B2-C54E-87BB-39CDA1F571B4}">
      <dgm:prSet/>
      <dgm:spPr/>
      <dgm:t>
        <a:bodyPr/>
        <a:lstStyle/>
        <a:p>
          <a:endParaRPr lang="en-US"/>
        </a:p>
      </dgm:t>
    </dgm:pt>
    <dgm:pt modelId="{E6189F0C-1A21-7444-BF99-B1937328A5FA}">
      <dgm:prSet phldrT="[Text]"/>
      <dgm:spPr/>
      <dgm:t>
        <a:bodyPr/>
        <a:lstStyle/>
        <a:p>
          <a:r>
            <a:rPr lang="en-US" dirty="0" smtClean="0"/>
            <a:t>Tree Clustering</a:t>
          </a:r>
          <a:endParaRPr lang="en-US" dirty="0"/>
        </a:p>
      </dgm:t>
    </dgm:pt>
    <dgm:pt modelId="{0202DE98-BEEF-7948-9477-A46395E8F09F}" type="parTrans" cxnId="{3F4BE60D-6E72-904E-920B-203C00161A38}">
      <dgm:prSet/>
      <dgm:spPr/>
      <dgm:t>
        <a:bodyPr/>
        <a:lstStyle/>
        <a:p>
          <a:endParaRPr lang="en-US"/>
        </a:p>
      </dgm:t>
    </dgm:pt>
    <dgm:pt modelId="{FDA4AC3F-56D9-FA4B-BB23-500997CF7FE7}" type="sibTrans" cxnId="{3F4BE60D-6E72-904E-920B-203C00161A38}">
      <dgm:prSet/>
      <dgm:spPr/>
      <dgm:t>
        <a:bodyPr/>
        <a:lstStyle/>
        <a:p>
          <a:endParaRPr lang="en-US"/>
        </a:p>
      </dgm:t>
    </dgm:pt>
    <dgm:pt modelId="{231A9C93-39A8-EA4A-8C54-140620E5E9E5}">
      <dgm:prSet phldrT="[Text]"/>
      <dgm:spPr>
        <a:solidFill>
          <a:schemeClr val="bg1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Tree Ranking</a:t>
          </a:r>
          <a:endParaRPr lang="en-US" dirty="0"/>
        </a:p>
      </dgm:t>
    </dgm:pt>
    <dgm:pt modelId="{4E47F207-97E6-044B-AAE2-20441C504ED6}" type="parTrans" cxnId="{49FB781D-0C4F-0B49-BBB5-3C64A538F24A}">
      <dgm:prSet/>
      <dgm:spPr/>
      <dgm:t>
        <a:bodyPr/>
        <a:lstStyle/>
        <a:p>
          <a:endParaRPr lang="en-US"/>
        </a:p>
      </dgm:t>
    </dgm:pt>
    <dgm:pt modelId="{6DDD42BE-DD0E-8E4E-B113-69FCC80D03A6}" type="sibTrans" cxnId="{49FB781D-0C4F-0B49-BBB5-3C64A538F24A}">
      <dgm:prSet/>
      <dgm:spPr/>
      <dgm:t>
        <a:bodyPr/>
        <a:lstStyle/>
        <a:p>
          <a:endParaRPr lang="en-US"/>
        </a:p>
      </dgm:t>
    </dgm:pt>
    <dgm:pt modelId="{E7BCF240-032B-0142-8B5E-046A4B38C304}" type="pres">
      <dgm:prSet presAssocID="{8919CD6B-5DC4-A346-BE7E-2A7CBFEDFB82}" presName="Name0" presStyleCnt="0">
        <dgm:presLayoutVars>
          <dgm:dir/>
          <dgm:resizeHandles val="exact"/>
        </dgm:presLayoutVars>
      </dgm:prSet>
      <dgm:spPr/>
    </dgm:pt>
    <dgm:pt modelId="{1B1E0EE5-FA75-1B4C-93EB-765CDE19AAD0}" type="pres">
      <dgm:prSet presAssocID="{80546AA4-8BD6-C046-9246-F2F6B3C4D00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CBE2EE-9E2F-8D4A-A96B-9B4B712576CA}" type="pres">
      <dgm:prSet presAssocID="{8F6C3CAB-9E95-9847-8AEA-2D9A6240010A}" presName="sibTrans" presStyleLbl="sibTrans2D1" presStyleIdx="0" presStyleCnt="2"/>
      <dgm:spPr/>
      <dgm:t>
        <a:bodyPr/>
        <a:lstStyle/>
        <a:p>
          <a:endParaRPr lang="en-US"/>
        </a:p>
      </dgm:t>
    </dgm:pt>
    <dgm:pt modelId="{F42A3B4B-662E-D840-A368-2EA617EB12C3}" type="pres">
      <dgm:prSet presAssocID="{8F6C3CAB-9E95-9847-8AEA-2D9A6240010A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A85DB03F-D5A7-324D-9A8E-938BE92BCFAB}" type="pres">
      <dgm:prSet presAssocID="{E6189F0C-1A21-7444-BF99-B1937328A5F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334847-A0DA-2645-91F5-DD3EBB812DA0}" type="pres">
      <dgm:prSet presAssocID="{FDA4AC3F-56D9-FA4B-BB23-500997CF7FE7}" presName="sibTrans" presStyleLbl="sibTrans2D1" presStyleIdx="1" presStyleCnt="2"/>
      <dgm:spPr/>
      <dgm:t>
        <a:bodyPr/>
        <a:lstStyle/>
        <a:p>
          <a:endParaRPr lang="en-US"/>
        </a:p>
      </dgm:t>
    </dgm:pt>
    <dgm:pt modelId="{5177313D-CBCA-B848-AE53-22E07E2E0D5F}" type="pres">
      <dgm:prSet presAssocID="{FDA4AC3F-56D9-FA4B-BB23-500997CF7FE7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0BF626D0-67B2-1247-9840-333F1ADD77DB}" type="pres">
      <dgm:prSet presAssocID="{231A9C93-39A8-EA4A-8C54-140620E5E9E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987DAD-29B7-4452-98CA-7D8C4C2A9B0B}" type="presOf" srcId="{8F6C3CAB-9E95-9847-8AEA-2D9A6240010A}" destId="{F42A3B4B-662E-D840-A368-2EA617EB12C3}" srcOrd="1" destOrd="0" presId="urn:microsoft.com/office/officeart/2005/8/layout/process1"/>
    <dgm:cxn modelId="{D936C950-DEA4-4A04-B0BF-A59A105943BF}" type="presOf" srcId="{231A9C93-39A8-EA4A-8C54-140620E5E9E5}" destId="{0BF626D0-67B2-1247-9840-333F1ADD77DB}" srcOrd="0" destOrd="0" presId="urn:microsoft.com/office/officeart/2005/8/layout/process1"/>
    <dgm:cxn modelId="{CAA23690-D0BD-4E6E-9309-269464C39C07}" type="presOf" srcId="{8919CD6B-5DC4-A346-BE7E-2A7CBFEDFB82}" destId="{E7BCF240-032B-0142-8B5E-046A4B38C304}" srcOrd="0" destOrd="0" presId="urn:microsoft.com/office/officeart/2005/8/layout/process1"/>
    <dgm:cxn modelId="{0A26FE43-2EFB-49CC-8BF1-1FC364F78559}" type="presOf" srcId="{8F6C3CAB-9E95-9847-8AEA-2D9A6240010A}" destId="{16CBE2EE-9E2F-8D4A-A96B-9B4B712576CA}" srcOrd="0" destOrd="0" presId="urn:microsoft.com/office/officeart/2005/8/layout/process1"/>
    <dgm:cxn modelId="{47F0A839-60B2-C54E-87BB-39CDA1F571B4}" srcId="{8919CD6B-5DC4-A346-BE7E-2A7CBFEDFB82}" destId="{80546AA4-8BD6-C046-9246-F2F6B3C4D00E}" srcOrd="0" destOrd="0" parTransId="{1DD35725-F8C8-1049-905A-77409814FEE0}" sibTransId="{8F6C3CAB-9E95-9847-8AEA-2D9A6240010A}"/>
    <dgm:cxn modelId="{68187B6C-C6F9-4023-97F2-FCB10732DF32}" type="presOf" srcId="{80546AA4-8BD6-C046-9246-F2F6B3C4D00E}" destId="{1B1E0EE5-FA75-1B4C-93EB-765CDE19AAD0}" srcOrd="0" destOrd="0" presId="urn:microsoft.com/office/officeart/2005/8/layout/process1"/>
    <dgm:cxn modelId="{C5A28A7A-5A49-4C7A-A882-78F78353642C}" type="presOf" srcId="{E6189F0C-1A21-7444-BF99-B1937328A5FA}" destId="{A85DB03F-D5A7-324D-9A8E-938BE92BCFAB}" srcOrd="0" destOrd="0" presId="urn:microsoft.com/office/officeart/2005/8/layout/process1"/>
    <dgm:cxn modelId="{49FB781D-0C4F-0B49-BBB5-3C64A538F24A}" srcId="{8919CD6B-5DC4-A346-BE7E-2A7CBFEDFB82}" destId="{231A9C93-39A8-EA4A-8C54-140620E5E9E5}" srcOrd="2" destOrd="0" parTransId="{4E47F207-97E6-044B-AAE2-20441C504ED6}" sibTransId="{6DDD42BE-DD0E-8E4E-B113-69FCC80D03A6}"/>
    <dgm:cxn modelId="{3F4BE60D-6E72-904E-920B-203C00161A38}" srcId="{8919CD6B-5DC4-A346-BE7E-2A7CBFEDFB82}" destId="{E6189F0C-1A21-7444-BF99-B1937328A5FA}" srcOrd="1" destOrd="0" parTransId="{0202DE98-BEEF-7948-9477-A46395E8F09F}" sibTransId="{FDA4AC3F-56D9-FA4B-BB23-500997CF7FE7}"/>
    <dgm:cxn modelId="{48816326-F5F6-4416-84ED-E400DE8A5E19}" type="presOf" srcId="{FDA4AC3F-56D9-FA4B-BB23-500997CF7FE7}" destId="{74334847-A0DA-2645-91F5-DD3EBB812DA0}" srcOrd="0" destOrd="0" presId="urn:microsoft.com/office/officeart/2005/8/layout/process1"/>
    <dgm:cxn modelId="{D3FA3DCC-6382-4D98-8BCE-DA7D91AFA3E3}" type="presOf" srcId="{FDA4AC3F-56D9-FA4B-BB23-500997CF7FE7}" destId="{5177313D-CBCA-B848-AE53-22E07E2E0D5F}" srcOrd="1" destOrd="0" presId="urn:microsoft.com/office/officeart/2005/8/layout/process1"/>
    <dgm:cxn modelId="{1EC4B953-407D-4E5B-8B20-4EBF09029DAA}" type="presParOf" srcId="{E7BCF240-032B-0142-8B5E-046A4B38C304}" destId="{1B1E0EE5-FA75-1B4C-93EB-765CDE19AAD0}" srcOrd="0" destOrd="0" presId="urn:microsoft.com/office/officeart/2005/8/layout/process1"/>
    <dgm:cxn modelId="{4AD54C7A-8F1D-4682-A21B-F4D42BF4E05B}" type="presParOf" srcId="{E7BCF240-032B-0142-8B5E-046A4B38C304}" destId="{16CBE2EE-9E2F-8D4A-A96B-9B4B712576CA}" srcOrd="1" destOrd="0" presId="urn:microsoft.com/office/officeart/2005/8/layout/process1"/>
    <dgm:cxn modelId="{973F028E-0BDF-444D-A874-A01F481860B9}" type="presParOf" srcId="{16CBE2EE-9E2F-8D4A-A96B-9B4B712576CA}" destId="{F42A3B4B-662E-D840-A368-2EA617EB12C3}" srcOrd="0" destOrd="0" presId="urn:microsoft.com/office/officeart/2005/8/layout/process1"/>
    <dgm:cxn modelId="{B91CC242-18FE-4A70-8B9A-3ABF14FBE072}" type="presParOf" srcId="{E7BCF240-032B-0142-8B5E-046A4B38C304}" destId="{A85DB03F-D5A7-324D-9A8E-938BE92BCFAB}" srcOrd="2" destOrd="0" presId="urn:microsoft.com/office/officeart/2005/8/layout/process1"/>
    <dgm:cxn modelId="{458942BD-7DDC-4F08-8DC9-2802ABDFED68}" type="presParOf" srcId="{E7BCF240-032B-0142-8B5E-046A4B38C304}" destId="{74334847-A0DA-2645-91F5-DD3EBB812DA0}" srcOrd="3" destOrd="0" presId="urn:microsoft.com/office/officeart/2005/8/layout/process1"/>
    <dgm:cxn modelId="{449EEC27-1FE2-460E-A753-47574470F859}" type="presParOf" srcId="{74334847-A0DA-2645-91F5-DD3EBB812DA0}" destId="{5177313D-CBCA-B848-AE53-22E07E2E0D5F}" srcOrd="0" destOrd="0" presId="urn:microsoft.com/office/officeart/2005/8/layout/process1"/>
    <dgm:cxn modelId="{8B57709A-238F-4276-A066-E8FFC73123E1}" type="presParOf" srcId="{E7BCF240-032B-0142-8B5E-046A4B38C304}" destId="{0BF626D0-67B2-1247-9840-333F1ADD77D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19CD6B-5DC4-A346-BE7E-2A7CBFEDFB82}" type="doc">
      <dgm:prSet loTypeId="urn:microsoft.com/office/officeart/2005/8/layout/process1" loCatId="" qsTypeId="urn:microsoft.com/office/officeart/2005/8/quickstyle/simple1" qsCatId="simple" csTypeId="urn:microsoft.com/office/officeart/2005/8/colors/colorful1" csCatId="colorful" phldr="1"/>
      <dgm:spPr/>
    </dgm:pt>
    <dgm:pt modelId="{80546AA4-8BD6-C046-9246-F2F6B3C4D00E}">
      <dgm:prSet phldrT="[Text]"/>
      <dgm:spPr>
        <a:solidFill>
          <a:schemeClr val="bg1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Tree Mining </a:t>
          </a:r>
          <a:endParaRPr lang="en-US" dirty="0"/>
        </a:p>
      </dgm:t>
    </dgm:pt>
    <dgm:pt modelId="{1DD35725-F8C8-1049-905A-77409814FEE0}" type="parTrans" cxnId="{47F0A839-60B2-C54E-87BB-39CDA1F571B4}">
      <dgm:prSet/>
      <dgm:spPr/>
      <dgm:t>
        <a:bodyPr/>
        <a:lstStyle/>
        <a:p>
          <a:endParaRPr lang="en-US"/>
        </a:p>
      </dgm:t>
    </dgm:pt>
    <dgm:pt modelId="{8F6C3CAB-9E95-9847-8AEA-2D9A6240010A}" type="sibTrans" cxnId="{47F0A839-60B2-C54E-87BB-39CDA1F571B4}">
      <dgm:prSet/>
      <dgm:spPr>
        <a:solidFill>
          <a:schemeClr val="bg1">
            <a:lumMod val="5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E6189F0C-1A21-7444-BF99-B1937328A5FA}">
      <dgm:prSet phldrT="[Text]"/>
      <dgm:spPr>
        <a:solidFill>
          <a:schemeClr val="bg1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Tree Clustering</a:t>
          </a:r>
          <a:endParaRPr lang="en-US" dirty="0"/>
        </a:p>
      </dgm:t>
    </dgm:pt>
    <dgm:pt modelId="{0202DE98-BEEF-7948-9477-A46395E8F09F}" type="parTrans" cxnId="{3F4BE60D-6E72-904E-920B-203C00161A38}">
      <dgm:prSet/>
      <dgm:spPr/>
      <dgm:t>
        <a:bodyPr/>
        <a:lstStyle/>
        <a:p>
          <a:endParaRPr lang="en-US"/>
        </a:p>
      </dgm:t>
    </dgm:pt>
    <dgm:pt modelId="{FDA4AC3F-56D9-FA4B-BB23-500997CF7FE7}" type="sibTrans" cxnId="{3F4BE60D-6E72-904E-920B-203C00161A38}">
      <dgm:prSet/>
      <dgm:spPr/>
      <dgm:t>
        <a:bodyPr/>
        <a:lstStyle/>
        <a:p>
          <a:endParaRPr lang="en-US"/>
        </a:p>
      </dgm:t>
    </dgm:pt>
    <dgm:pt modelId="{231A9C93-39A8-EA4A-8C54-140620E5E9E5}">
      <dgm:prSet phldrT="[Text]"/>
      <dgm:spPr/>
      <dgm:t>
        <a:bodyPr/>
        <a:lstStyle/>
        <a:p>
          <a:r>
            <a:rPr lang="en-US" dirty="0" smtClean="0"/>
            <a:t>Tree Ranking</a:t>
          </a:r>
          <a:endParaRPr lang="en-US" dirty="0"/>
        </a:p>
      </dgm:t>
    </dgm:pt>
    <dgm:pt modelId="{4E47F207-97E6-044B-AAE2-20441C504ED6}" type="parTrans" cxnId="{49FB781D-0C4F-0B49-BBB5-3C64A538F24A}">
      <dgm:prSet/>
      <dgm:spPr/>
      <dgm:t>
        <a:bodyPr/>
        <a:lstStyle/>
        <a:p>
          <a:endParaRPr lang="en-US"/>
        </a:p>
      </dgm:t>
    </dgm:pt>
    <dgm:pt modelId="{6DDD42BE-DD0E-8E4E-B113-69FCC80D03A6}" type="sibTrans" cxnId="{49FB781D-0C4F-0B49-BBB5-3C64A538F24A}">
      <dgm:prSet/>
      <dgm:spPr/>
      <dgm:t>
        <a:bodyPr/>
        <a:lstStyle/>
        <a:p>
          <a:endParaRPr lang="en-US"/>
        </a:p>
      </dgm:t>
    </dgm:pt>
    <dgm:pt modelId="{E7BCF240-032B-0142-8B5E-046A4B38C304}" type="pres">
      <dgm:prSet presAssocID="{8919CD6B-5DC4-A346-BE7E-2A7CBFEDFB82}" presName="Name0" presStyleCnt="0">
        <dgm:presLayoutVars>
          <dgm:dir/>
          <dgm:resizeHandles val="exact"/>
        </dgm:presLayoutVars>
      </dgm:prSet>
      <dgm:spPr/>
    </dgm:pt>
    <dgm:pt modelId="{1B1E0EE5-FA75-1B4C-93EB-765CDE19AAD0}" type="pres">
      <dgm:prSet presAssocID="{80546AA4-8BD6-C046-9246-F2F6B3C4D00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CBE2EE-9E2F-8D4A-A96B-9B4B712576CA}" type="pres">
      <dgm:prSet presAssocID="{8F6C3CAB-9E95-9847-8AEA-2D9A6240010A}" presName="sibTrans" presStyleLbl="sibTrans2D1" presStyleIdx="0" presStyleCnt="2"/>
      <dgm:spPr/>
      <dgm:t>
        <a:bodyPr/>
        <a:lstStyle/>
        <a:p>
          <a:endParaRPr lang="en-US"/>
        </a:p>
      </dgm:t>
    </dgm:pt>
    <dgm:pt modelId="{F42A3B4B-662E-D840-A368-2EA617EB12C3}" type="pres">
      <dgm:prSet presAssocID="{8F6C3CAB-9E95-9847-8AEA-2D9A6240010A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A85DB03F-D5A7-324D-9A8E-938BE92BCFAB}" type="pres">
      <dgm:prSet presAssocID="{E6189F0C-1A21-7444-BF99-B1937328A5F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334847-A0DA-2645-91F5-DD3EBB812DA0}" type="pres">
      <dgm:prSet presAssocID="{FDA4AC3F-56D9-FA4B-BB23-500997CF7FE7}" presName="sibTrans" presStyleLbl="sibTrans2D1" presStyleIdx="1" presStyleCnt="2"/>
      <dgm:spPr/>
      <dgm:t>
        <a:bodyPr/>
        <a:lstStyle/>
        <a:p>
          <a:endParaRPr lang="en-US"/>
        </a:p>
      </dgm:t>
    </dgm:pt>
    <dgm:pt modelId="{5177313D-CBCA-B848-AE53-22E07E2E0D5F}" type="pres">
      <dgm:prSet presAssocID="{FDA4AC3F-56D9-FA4B-BB23-500997CF7FE7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0BF626D0-67B2-1247-9840-333F1ADD77DB}" type="pres">
      <dgm:prSet presAssocID="{231A9C93-39A8-EA4A-8C54-140620E5E9E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895804-0C1D-4D8E-9D72-700A64009011}" type="presOf" srcId="{FDA4AC3F-56D9-FA4B-BB23-500997CF7FE7}" destId="{74334847-A0DA-2645-91F5-DD3EBB812DA0}" srcOrd="0" destOrd="0" presId="urn:microsoft.com/office/officeart/2005/8/layout/process1"/>
    <dgm:cxn modelId="{97B14FBE-B4FE-4600-A9E3-D5EFED2565C9}" type="presOf" srcId="{8919CD6B-5DC4-A346-BE7E-2A7CBFEDFB82}" destId="{E7BCF240-032B-0142-8B5E-046A4B38C304}" srcOrd="0" destOrd="0" presId="urn:microsoft.com/office/officeart/2005/8/layout/process1"/>
    <dgm:cxn modelId="{4201A4AD-5F00-4297-88CF-94B73448AA65}" type="presOf" srcId="{FDA4AC3F-56D9-FA4B-BB23-500997CF7FE7}" destId="{5177313D-CBCA-B848-AE53-22E07E2E0D5F}" srcOrd="1" destOrd="0" presId="urn:microsoft.com/office/officeart/2005/8/layout/process1"/>
    <dgm:cxn modelId="{D7B68446-09C5-4EAA-BF82-5501462CEC8E}" type="presOf" srcId="{231A9C93-39A8-EA4A-8C54-140620E5E9E5}" destId="{0BF626D0-67B2-1247-9840-333F1ADD77DB}" srcOrd="0" destOrd="0" presId="urn:microsoft.com/office/officeart/2005/8/layout/process1"/>
    <dgm:cxn modelId="{9CBA9709-F33D-4FBB-9FC2-53B22F5DDA38}" type="presOf" srcId="{E6189F0C-1A21-7444-BF99-B1937328A5FA}" destId="{A85DB03F-D5A7-324D-9A8E-938BE92BCFAB}" srcOrd="0" destOrd="0" presId="urn:microsoft.com/office/officeart/2005/8/layout/process1"/>
    <dgm:cxn modelId="{5BBC465D-FBC5-46B6-94E9-F8D7352AD894}" type="presOf" srcId="{8F6C3CAB-9E95-9847-8AEA-2D9A6240010A}" destId="{16CBE2EE-9E2F-8D4A-A96B-9B4B712576CA}" srcOrd="0" destOrd="0" presId="urn:microsoft.com/office/officeart/2005/8/layout/process1"/>
    <dgm:cxn modelId="{68FC85EF-9E83-4A37-9859-FDAC578ADF68}" type="presOf" srcId="{8F6C3CAB-9E95-9847-8AEA-2D9A6240010A}" destId="{F42A3B4B-662E-D840-A368-2EA617EB12C3}" srcOrd="1" destOrd="0" presId="urn:microsoft.com/office/officeart/2005/8/layout/process1"/>
    <dgm:cxn modelId="{47F0A839-60B2-C54E-87BB-39CDA1F571B4}" srcId="{8919CD6B-5DC4-A346-BE7E-2A7CBFEDFB82}" destId="{80546AA4-8BD6-C046-9246-F2F6B3C4D00E}" srcOrd="0" destOrd="0" parTransId="{1DD35725-F8C8-1049-905A-77409814FEE0}" sibTransId="{8F6C3CAB-9E95-9847-8AEA-2D9A6240010A}"/>
    <dgm:cxn modelId="{49FB781D-0C4F-0B49-BBB5-3C64A538F24A}" srcId="{8919CD6B-5DC4-A346-BE7E-2A7CBFEDFB82}" destId="{231A9C93-39A8-EA4A-8C54-140620E5E9E5}" srcOrd="2" destOrd="0" parTransId="{4E47F207-97E6-044B-AAE2-20441C504ED6}" sibTransId="{6DDD42BE-DD0E-8E4E-B113-69FCC80D03A6}"/>
    <dgm:cxn modelId="{3F4BE60D-6E72-904E-920B-203C00161A38}" srcId="{8919CD6B-5DC4-A346-BE7E-2A7CBFEDFB82}" destId="{E6189F0C-1A21-7444-BF99-B1937328A5FA}" srcOrd="1" destOrd="0" parTransId="{0202DE98-BEEF-7948-9477-A46395E8F09F}" sibTransId="{FDA4AC3F-56D9-FA4B-BB23-500997CF7FE7}"/>
    <dgm:cxn modelId="{D1A66B11-E613-43FA-95F2-EEEF026C3E7A}" type="presOf" srcId="{80546AA4-8BD6-C046-9246-F2F6B3C4D00E}" destId="{1B1E0EE5-FA75-1B4C-93EB-765CDE19AAD0}" srcOrd="0" destOrd="0" presId="urn:microsoft.com/office/officeart/2005/8/layout/process1"/>
    <dgm:cxn modelId="{0F3D413E-91BE-4828-BC24-31EC01F21331}" type="presParOf" srcId="{E7BCF240-032B-0142-8B5E-046A4B38C304}" destId="{1B1E0EE5-FA75-1B4C-93EB-765CDE19AAD0}" srcOrd="0" destOrd="0" presId="urn:microsoft.com/office/officeart/2005/8/layout/process1"/>
    <dgm:cxn modelId="{E32EDB18-FB39-4D5F-8F1B-A60DA1F3545C}" type="presParOf" srcId="{E7BCF240-032B-0142-8B5E-046A4B38C304}" destId="{16CBE2EE-9E2F-8D4A-A96B-9B4B712576CA}" srcOrd="1" destOrd="0" presId="urn:microsoft.com/office/officeart/2005/8/layout/process1"/>
    <dgm:cxn modelId="{7CFE3279-7BED-4561-BA4E-DFAEB8F306AA}" type="presParOf" srcId="{16CBE2EE-9E2F-8D4A-A96B-9B4B712576CA}" destId="{F42A3B4B-662E-D840-A368-2EA617EB12C3}" srcOrd="0" destOrd="0" presId="urn:microsoft.com/office/officeart/2005/8/layout/process1"/>
    <dgm:cxn modelId="{CE5073A5-C94D-403B-91D4-BDC055B3014D}" type="presParOf" srcId="{E7BCF240-032B-0142-8B5E-046A4B38C304}" destId="{A85DB03F-D5A7-324D-9A8E-938BE92BCFAB}" srcOrd="2" destOrd="0" presId="urn:microsoft.com/office/officeart/2005/8/layout/process1"/>
    <dgm:cxn modelId="{04E96556-B3E0-4C56-925D-6229E7A51F61}" type="presParOf" srcId="{E7BCF240-032B-0142-8B5E-046A4B38C304}" destId="{74334847-A0DA-2645-91F5-DD3EBB812DA0}" srcOrd="3" destOrd="0" presId="urn:microsoft.com/office/officeart/2005/8/layout/process1"/>
    <dgm:cxn modelId="{528FA743-586C-4B8B-A007-E719432C7A18}" type="presParOf" srcId="{74334847-A0DA-2645-91F5-DD3EBB812DA0}" destId="{5177313D-CBCA-B848-AE53-22E07E2E0D5F}" srcOrd="0" destOrd="0" presId="urn:microsoft.com/office/officeart/2005/8/layout/process1"/>
    <dgm:cxn modelId="{0BB2141D-89E6-4013-9557-8798B27BB49E}" type="presParOf" srcId="{E7BCF240-032B-0142-8B5E-046A4B38C304}" destId="{0BF626D0-67B2-1247-9840-333F1ADD77D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E0EE5-FA75-1B4C-93EB-765CDE19AAD0}">
      <dsp:nvSpPr>
        <dsp:cNvPr id="0" name=""/>
        <dsp:cNvSpPr/>
      </dsp:nvSpPr>
      <dsp:spPr>
        <a:xfrm>
          <a:off x="3997" y="1241795"/>
          <a:ext cx="1194681" cy="7168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Tree Mining </a:t>
          </a:r>
          <a:endParaRPr lang="en-US" sz="1900" kern="1200" dirty="0"/>
        </a:p>
      </dsp:txBody>
      <dsp:txXfrm>
        <a:off x="24992" y="1262790"/>
        <a:ext cx="1152691" cy="674818"/>
      </dsp:txXfrm>
    </dsp:sp>
    <dsp:sp modelId="{16CBE2EE-9E2F-8D4A-A96B-9B4B712576CA}">
      <dsp:nvSpPr>
        <dsp:cNvPr id="0" name=""/>
        <dsp:cNvSpPr/>
      </dsp:nvSpPr>
      <dsp:spPr>
        <a:xfrm>
          <a:off x="1318146" y="1452059"/>
          <a:ext cx="253272" cy="2962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318146" y="1511315"/>
        <a:ext cx="177290" cy="177768"/>
      </dsp:txXfrm>
    </dsp:sp>
    <dsp:sp modelId="{A85DB03F-D5A7-324D-9A8E-938BE92BCFAB}">
      <dsp:nvSpPr>
        <dsp:cNvPr id="0" name=""/>
        <dsp:cNvSpPr/>
      </dsp:nvSpPr>
      <dsp:spPr>
        <a:xfrm>
          <a:off x="1676550" y="1241795"/>
          <a:ext cx="1194681" cy="7168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Tree Clustering</a:t>
          </a:r>
          <a:endParaRPr lang="en-US" sz="1900" kern="1200" dirty="0"/>
        </a:p>
      </dsp:txBody>
      <dsp:txXfrm>
        <a:off x="1697545" y="1262790"/>
        <a:ext cx="1152691" cy="674818"/>
      </dsp:txXfrm>
    </dsp:sp>
    <dsp:sp modelId="{74334847-A0DA-2645-91F5-DD3EBB812DA0}">
      <dsp:nvSpPr>
        <dsp:cNvPr id="0" name=""/>
        <dsp:cNvSpPr/>
      </dsp:nvSpPr>
      <dsp:spPr>
        <a:xfrm>
          <a:off x="2990700" y="1452059"/>
          <a:ext cx="253272" cy="2962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990700" y="1511315"/>
        <a:ext cx="177290" cy="177768"/>
      </dsp:txXfrm>
    </dsp:sp>
    <dsp:sp modelId="{0BF626D0-67B2-1247-9840-333F1ADD77DB}">
      <dsp:nvSpPr>
        <dsp:cNvPr id="0" name=""/>
        <dsp:cNvSpPr/>
      </dsp:nvSpPr>
      <dsp:spPr>
        <a:xfrm>
          <a:off x="3349104" y="1241795"/>
          <a:ext cx="1194681" cy="71680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Tree Ranking</a:t>
          </a:r>
          <a:endParaRPr lang="en-US" sz="1900" kern="1200" dirty="0"/>
        </a:p>
      </dsp:txBody>
      <dsp:txXfrm>
        <a:off x="3370099" y="1262790"/>
        <a:ext cx="1152691" cy="6748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E0EE5-FA75-1B4C-93EB-765CDE19AAD0}">
      <dsp:nvSpPr>
        <dsp:cNvPr id="0" name=""/>
        <dsp:cNvSpPr/>
      </dsp:nvSpPr>
      <dsp:spPr>
        <a:xfrm>
          <a:off x="3997" y="1241795"/>
          <a:ext cx="1194681" cy="7168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Tree Mining </a:t>
          </a:r>
          <a:endParaRPr lang="en-US" sz="1900" kern="1200" dirty="0"/>
        </a:p>
      </dsp:txBody>
      <dsp:txXfrm>
        <a:off x="24992" y="1262790"/>
        <a:ext cx="1152691" cy="674818"/>
      </dsp:txXfrm>
    </dsp:sp>
    <dsp:sp modelId="{16CBE2EE-9E2F-8D4A-A96B-9B4B712576CA}">
      <dsp:nvSpPr>
        <dsp:cNvPr id="0" name=""/>
        <dsp:cNvSpPr/>
      </dsp:nvSpPr>
      <dsp:spPr>
        <a:xfrm>
          <a:off x="1318146" y="1452059"/>
          <a:ext cx="253272" cy="2962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318146" y="1511315"/>
        <a:ext cx="177290" cy="177768"/>
      </dsp:txXfrm>
    </dsp:sp>
    <dsp:sp modelId="{A85DB03F-D5A7-324D-9A8E-938BE92BCFAB}">
      <dsp:nvSpPr>
        <dsp:cNvPr id="0" name=""/>
        <dsp:cNvSpPr/>
      </dsp:nvSpPr>
      <dsp:spPr>
        <a:xfrm>
          <a:off x="1676550" y="1241795"/>
          <a:ext cx="1194681" cy="716808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Tree Clustering</a:t>
          </a:r>
          <a:endParaRPr lang="en-US" sz="1900" kern="1200" dirty="0"/>
        </a:p>
      </dsp:txBody>
      <dsp:txXfrm>
        <a:off x="1697545" y="1262790"/>
        <a:ext cx="1152691" cy="674818"/>
      </dsp:txXfrm>
    </dsp:sp>
    <dsp:sp modelId="{74334847-A0DA-2645-91F5-DD3EBB812DA0}">
      <dsp:nvSpPr>
        <dsp:cNvPr id="0" name=""/>
        <dsp:cNvSpPr/>
      </dsp:nvSpPr>
      <dsp:spPr>
        <a:xfrm>
          <a:off x="2990700" y="1452059"/>
          <a:ext cx="253272" cy="296280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990700" y="1511315"/>
        <a:ext cx="177290" cy="177768"/>
      </dsp:txXfrm>
    </dsp:sp>
    <dsp:sp modelId="{0BF626D0-67B2-1247-9840-333F1ADD77DB}">
      <dsp:nvSpPr>
        <dsp:cNvPr id="0" name=""/>
        <dsp:cNvSpPr/>
      </dsp:nvSpPr>
      <dsp:spPr>
        <a:xfrm>
          <a:off x="3349104" y="1241795"/>
          <a:ext cx="1194681" cy="716808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Tree Ranking</a:t>
          </a:r>
          <a:endParaRPr lang="en-US" sz="1900" kern="1200" dirty="0"/>
        </a:p>
      </dsp:txBody>
      <dsp:txXfrm>
        <a:off x="3370099" y="1262790"/>
        <a:ext cx="1152691" cy="6748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E0EE5-FA75-1B4C-93EB-765CDE19AAD0}">
      <dsp:nvSpPr>
        <dsp:cNvPr id="0" name=""/>
        <dsp:cNvSpPr/>
      </dsp:nvSpPr>
      <dsp:spPr>
        <a:xfrm>
          <a:off x="3997" y="1241795"/>
          <a:ext cx="1194681" cy="716808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Tree Mining </a:t>
          </a:r>
          <a:endParaRPr lang="en-US" sz="1900" kern="1200" dirty="0"/>
        </a:p>
      </dsp:txBody>
      <dsp:txXfrm>
        <a:off x="24992" y="1262790"/>
        <a:ext cx="1152691" cy="674818"/>
      </dsp:txXfrm>
    </dsp:sp>
    <dsp:sp modelId="{16CBE2EE-9E2F-8D4A-A96B-9B4B712576CA}">
      <dsp:nvSpPr>
        <dsp:cNvPr id="0" name=""/>
        <dsp:cNvSpPr/>
      </dsp:nvSpPr>
      <dsp:spPr>
        <a:xfrm>
          <a:off x="1318146" y="1452059"/>
          <a:ext cx="253272" cy="2962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318146" y="1511315"/>
        <a:ext cx="177290" cy="177768"/>
      </dsp:txXfrm>
    </dsp:sp>
    <dsp:sp modelId="{A85DB03F-D5A7-324D-9A8E-938BE92BCFAB}">
      <dsp:nvSpPr>
        <dsp:cNvPr id="0" name=""/>
        <dsp:cNvSpPr/>
      </dsp:nvSpPr>
      <dsp:spPr>
        <a:xfrm>
          <a:off x="1676550" y="1241795"/>
          <a:ext cx="1194681" cy="7168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Tree Clustering</a:t>
          </a:r>
          <a:endParaRPr lang="en-US" sz="1900" kern="1200" dirty="0"/>
        </a:p>
      </dsp:txBody>
      <dsp:txXfrm>
        <a:off x="1697545" y="1262790"/>
        <a:ext cx="1152691" cy="674818"/>
      </dsp:txXfrm>
    </dsp:sp>
    <dsp:sp modelId="{74334847-A0DA-2645-91F5-DD3EBB812DA0}">
      <dsp:nvSpPr>
        <dsp:cNvPr id="0" name=""/>
        <dsp:cNvSpPr/>
      </dsp:nvSpPr>
      <dsp:spPr>
        <a:xfrm>
          <a:off x="2990700" y="1452059"/>
          <a:ext cx="253272" cy="2962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990700" y="1511315"/>
        <a:ext cx="177290" cy="177768"/>
      </dsp:txXfrm>
    </dsp:sp>
    <dsp:sp modelId="{0BF626D0-67B2-1247-9840-333F1ADD77DB}">
      <dsp:nvSpPr>
        <dsp:cNvPr id="0" name=""/>
        <dsp:cNvSpPr/>
      </dsp:nvSpPr>
      <dsp:spPr>
        <a:xfrm>
          <a:off x="3349104" y="1241795"/>
          <a:ext cx="1194681" cy="716808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Tree Ranking</a:t>
          </a:r>
          <a:endParaRPr lang="en-US" sz="1900" kern="1200" dirty="0"/>
        </a:p>
      </dsp:txBody>
      <dsp:txXfrm>
        <a:off x="3370099" y="1262790"/>
        <a:ext cx="1152691" cy="6748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E0EE5-FA75-1B4C-93EB-765CDE19AAD0}">
      <dsp:nvSpPr>
        <dsp:cNvPr id="0" name=""/>
        <dsp:cNvSpPr/>
      </dsp:nvSpPr>
      <dsp:spPr>
        <a:xfrm>
          <a:off x="3997" y="1241795"/>
          <a:ext cx="1194681" cy="716808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Tree Mining </a:t>
          </a:r>
          <a:endParaRPr lang="en-US" sz="1900" kern="1200" dirty="0"/>
        </a:p>
      </dsp:txBody>
      <dsp:txXfrm>
        <a:off x="24992" y="1262790"/>
        <a:ext cx="1152691" cy="674818"/>
      </dsp:txXfrm>
    </dsp:sp>
    <dsp:sp modelId="{16CBE2EE-9E2F-8D4A-A96B-9B4B712576CA}">
      <dsp:nvSpPr>
        <dsp:cNvPr id="0" name=""/>
        <dsp:cNvSpPr/>
      </dsp:nvSpPr>
      <dsp:spPr>
        <a:xfrm>
          <a:off x="1318146" y="1452059"/>
          <a:ext cx="253272" cy="296280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318146" y="1511315"/>
        <a:ext cx="177290" cy="177768"/>
      </dsp:txXfrm>
    </dsp:sp>
    <dsp:sp modelId="{A85DB03F-D5A7-324D-9A8E-938BE92BCFAB}">
      <dsp:nvSpPr>
        <dsp:cNvPr id="0" name=""/>
        <dsp:cNvSpPr/>
      </dsp:nvSpPr>
      <dsp:spPr>
        <a:xfrm>
          <a:off x="1676550" y="1241795"/>
          <a:ext cx="1194681" cy="716808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Tree Clustering</a:t>
          </a:r>
          <a:endParaRPr lang="en-US" sz="1900" kern="1200" dirty="0"/>
        </a:p>
      </dsp:txBody>
      <dsp:txXfrm>
        <a:off x="1697545" y="1262790"/>
        <a:ext cx="1152691" cy="674818"/>
      </dsp:txXfrm>
    </dsp:sp>
    <dsp:sp modelId="{74334847-A0DA-2645-91F5-DD3EBB812DA0}">
      <dsp:nvSpPr>
        <dsp:cNvPr id="0" name=""/>
        <dsp:cNvSpPr/>
      </dsp:nvSpPr>
      <dsp:spPr>
        <a:xfrm>
          <a:off x="2990700" y="1452059"/>
          <a:ext cx="253272" cy="2962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990700" y="1511315"/>
        <a:ext cx="177290" cy="177768"/>
      </dsp:txXfrm>
    </dsp:sp>
    <dsp:sp modelId="{0BF626D0-67B2-1247-9840-333F1ADD77DB}">
      <dsp:nvSpPr>
        <dsp:cNvPr id="0" name=""/>
        <dsp:cNvSpPr/>
      </dsp:nvSpPr>
      <dsp:spPr>
        <a:xfrm>
          <a:off x="3349104" y="1241795"/>
          <a:ext cx="1194681" cy="71680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Tree Ranking</a:t>
          </a:r>
          <a:endParaRPr lang="en-US" sz="1900" kern="1200" dirty="0"/>
        </a:p>
      </dsp:txBody>
      <dsp:txXfrm>
        <a:off x="3370099" y="1262790"/>
        <a:ext cx="1152691" cy="674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97364B57-EBDE-034A-A468-2CA5415499F5}" type="datetimeFigureOut">
              <a:rPr lang="en-US" smtClean="0"/>
              <a:t>6/4/15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D24DE028-1A83-C54E-A5F3-A892DD563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55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59DBFE8E-37D0-8A43-90A4-EA0665C1D6A3}" type="datetimeFigureOut">
              <a:rPr lang="en-US" smtClean="0"/>
              <a:t>6/4/15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887B5F3F-A260-524D-9E9C-8F4114DEF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932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FC10-5C9E-42D7-BF4C-40BEF2BC7862}" type="datetime1">
              <a:rPr lang="en-US" smtClean="0"/>
              <a:t>6/4/15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27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B388-0ED1-47F0-AFCE-25FBAB3E254E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00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E21A-91B8-4F42-A0EC-4E72BA3CE9D5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93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F69F-37AA-481F-8132-1196453F6863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43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AC832-AA7E-43CF-81C2-ED0679A808DB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9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64DA3-74AF-4DF7-856D-00F08A87B932}" type="datetime1">
              <a:rPr lang="en-US" smtClean="0"/>
              <a:t>6/4/15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63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B49C5-0CAF-4097-88C0-6F5A54EAEA5B}" type="datetime1">
              <a:rPr lang="en-US" smtClean="0"/>
              <a:t>6/4/15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9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5434-49A5-48EA-9854-BD0EB6DCF88D}" type="datetime1">
              <a:rPr lang="en-US" smtClean="0"/>
              <a:t>6/4/15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37B3-A7D8-414C-86F6-7823524F3CB1}" type="datetime1">
              <a:rPr lang="en-US" smtClean="0"/>
              <a:t>6/4/15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8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0396D-BBD9-4EF5-8E34-F7291337BFE4}" type="datetime1">
              <a:rPr lang="en-US" smtClean="0"/>
              <a:t>6/4/15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45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7DD3-6388-46BC-8124-BF26FC3D635F}" type="datetime1">
              <a:rPr lang="en-US" smtClean="0"/>
              <a:t>6/4/15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48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FE668-7B16-47C6-8DF7-85FF6D7CD05B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 dirty="0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C678E-9216-6B4A-9331-04A4D51E3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1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jpe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0"/>
            <a:ext cx="80772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Space-Time Tree Ensemble for </a:t>
            </a:r>
            <a:br>
              <a:rPr lang="en-US" sz="3600" dirty="0" smtClean="0"/>
            </a:br>
            <a:r>
              <a:rPr lang="en-US" sz="3600" dirty="0" smtClean="0"/>
              <a:t>Action Recognition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57600"/>
            <a:ext cx="7772400" cy="2209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Shugao Ma, Leonid </a:t>
            </a:r>
            <a:r>
              <a:rPr lang="en-US" sz="2400" dirty="0" err="1" smtClean="0"/>
              <a:t>Sigal</a:t>
            </a:r>
            <a:r>
              <a:rPr lang="en-US" sz="2400" dirty="0" smtClean="0"/>
              <a:t>*, Stan </a:t>
            </a:r>
            <a:r>
              <a:rPr lang="en-US" sz="2400" dirty="0" err="1" smtClean="0"/>
              <a:t>Sclaroff</a:t>
            </a:r>
            <a:endParaRPr lang="en-US" sz="2400" dirty="0" smtClean="0"/>
          </a:p>
          <a:p>
            <a:r>
              <a:rPr lang="en-US" sz="1800" dirty="0" smtClean="0"/>
              <a:t>Department </a:t>
            </a:r>
            <a:r>
              <a:rPr lang="en-US" sz="1800" dirty="0"/>
              <a:t>of Computer Science, Boston </a:t>
            </a:r>
            <a:r>
              <a:rPr lang="en-US" sz="1800" dirty="0" smtClean="0"/>
              <a:t>University</a:t>
            </a:r>
          </a:p>
          <a:p>
            <a:r>
              <a:rPr lang="en-US" sz="1800" baseline="30000" dirty="0" smtClean="0"/>
              <a:t>*</a:t>
            </a:r>
            <a:r>
              <a:rPr lang="en-US" sz="1800" dirty="0" smtClean="0"/>
              <a:t>Disney Research Pittsburgh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F0A4-595C-42C4-9135-A75F9F6BB8A9}" type="datetime1">
              <a:rPr lang="en-US" smtClean="0"/>
              <a:t>6/4/15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30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b="1" dirty="0" smtClean="0"/>
              <a:t>Our Approach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F69F-37AA-481F-8132-1196453F6863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49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as Space-Time Trees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F69F-37AA-481F-8132-1196453F6863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59" name="Group 158"/>
          <p:cNvGrpSpPr/>
          <p:nvPr/>
        </p:nvGrpSpPr>
        <p:grpSpPr>
          <a:xfrm>
            <a:off x="4572000" y="1600200"/>
            <a:ext cx="3444814" cy="2132623"/>
            <a:chOff x="3958707" y="1371600"/>
            <a:chExt cx="3444814" cy="2132623"/>
          </a:xfrm>
        </p:grpSpPr>
        <p:sp>
          <p:nvSpPr>
            <p:cNvPr id="158" name="Rounded Rectangle 157"/>
            <p:cNvSpPr/>
            <p:nvPr/>
          </p:nvSpPr>
          <p:spPr>
            <a:xfrm>
              <a:off x="3958707" y="1371600"/>
              <a:ext cx="3444814" cy="2132623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>
              <a:off x="5330569" y="1786752"/>
              <a:ext cx="606502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>
              <a:off x="5330569" y="1912530"/>
              <a:ext cx="606502" cy="0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/>
            <p:cNvGrpSpPr/>
            <p:nvPr/>
          </p:nvGrpSpPr>
          <p:grpSpPr>
            <a:xfrm>
              <a:off x="4101795" y="2670041"/>
              <a:ext cx="1141351" cy="585020"/>
              <a:chOff x="1416751" y="3526107"/>
              <a:chExt cx="2088753" cy="869590"/>
            </a:xfrm>
          </p:grpSpPr>
          <p:pic>
            <p:nvPicPr>
              <p:cNvPr id="139" name="Picture 138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9" t="82914" r="82779"/>
              <a:stretch/>
            </p:blipFill>
            <p:spPr>
              <a:xfrm>
                <a:off x="1416751" y="3918182"/>
                <a:ext cx="487679" cy="456301"/>
              </a:xfrm>
              <a:prstGeom prst="rect">
                <a:avLst/>
              </a:prstGeom>
            </p:spPr>
          </p:pic>
          <p:pic>
            <p:nvPicPr>
              <p:cNvPr id="140" name="Picture 139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35" t="70516" r="11585" b="1"/>
              <a:stretch/>
            </p:blipFill>
            <p:spPr>
              <a:xfrm>
                <a:off x="3099550" y="3582900"/>
                <a:ext cx="405954" cy="787400"/>
              </a:xfrm>
              <a:prstGeom prst="rect">
                <a:avLst/>
              </a:prstGeom>
            </p:spPr>
          </p:pic>
          <p:pic>
            <p:nvPicPr>
              <p:cNvPr id="141" name="Picture 140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06" t="78315" r="34014"/>
              <a:stretch/>
            </p:blipFill>
            <p:spPr>
              <a:xfrm>
                <a:off x="2568590" y="3791183"/>
                <a:ext cx="567864" cy="579120"/>
              </a:xfrm>
              <a:prstGeom prst="rect">
                <a:avLst/>
              </a:prstGeom>
            </p:spPr>
          </p:pic>
          <p:pic>
            <p:nvPicPr>
              <p:cNvPr id="142" name="Picture 141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39" t="82914" r="57254"/>
              <a:stretch/>
            </p:blipFill>
            <p:spPr>
              <a:xfrm>
                <a:off x="1904430" y="3918182"/>
                <a:ext cx="682611" cy="456301"/>
              </a:xfrm>
              <a:prstGeom prst="rect">
                <a:avLst/>
              </a:prstGeom>
            </p:spPr>
          </p:pic>
          <p:sp>
            <p:nvSpPr>
              <p:cNvPr id="143" name="Rectangle 142"/>
              <p:cNvSpPr/>
              <p:nvPr/>
            </p:nvSpPr>
            <p:spPr>
              <a:xfrm>
                <a:off x="1420927" y="3526107"/>
                <a:ext cx="2084570" cy="869590"/>
              </a:xfrm>
              <a:prstGeom prst="rect">
                <a:avLst/>
              </a:prstGeom>
              <a:noFill/>
              <a:ln w="57150" cmpd="sng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4104077" y="1596826"/>
              <a:ext cx="1207611" cy="585970"/>
              <a:chOff x="1894770" y="2963831"/>
              <a:chExt cx="2743168" cy="966096"/>
            </a:xfrm>
          </p:grpSpPr>
          <p:pic>
            <p:nvPicPr>
              <p:cNvPr id="134" name="Picture 133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529" t="50891" r="50000" b="15924"/>
              <a:stretch/>
            </p:blipFill>
            <p:spPr>
              <a:xfrm>
                <a:off x="2511107" y="2963831"/>
                <a:ext cx="843280" cy="886264"/>
              </a:xfrm>
              <a:prstGeom prst="rect">
                <a:avLst/>
              </a:prstGeom>
            </p:spPr>
          </p:pic>
          <p:pic>
            <p:nvPicPr>
              <p:cNvPr id="135" name="Picture 134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0" t="50891" r="81131" b="15924"/>
              <a:stretch/>
            </p:blipFill>
            <p:spPr>
              <a:xfrm>
                <a:off x="1913072" y="2963831"/>
                <a:ext cx="513081" cy="886264"/>
              </a:xfrm>
              <a:prstGeom prst="rect">
                <a:avLst/>
              </a:prstGeom>
            </p:spPr>
          </p:pic>
          <p:pic>
            <p:nvPicPr>
              <p:cNvPr id="136" name="Picture 135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18" t="50891" r="25580" b="21664"/>
              <a:stretch/>
            </p:blipFill>
            <p:spPr>
              <a:xfrm>
                <a:off x="3273107" y="2964728"/>
                <a:ext cx="782321" cy="732967"/>
              </a:xfrm>
              <a:prstGeom prst="rect">
                <a:avLst/>
              </a:prstGeom>
            </p:spPr>
          </p:pic>
          <p:pic>
            <p:nvPicPr>
              <p:cNvPr id="137" name="Picture 136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215" t="50891" r="1474" b="29653"/>
              <a:stretch/>
            </p:blipFill>
            <p:spPr>
              <a:xfrm>
                <a:off x="3958908" y="2964728"/>
                <a:ext cx="665480" cy="519608"/>
              </a:xfrm>
              <a:prstGeom prst="rect">
                <a:avLst/>
              </a:prstGeom>
            </p:spPr>
          </p:pic>
          <p:sp>
            <p:nvSpPr>
              <p:cNvPr id="138" name="Rectangle 137"/>
              <p:cNvSpPr/>
              <p:nvPr/>
            </p:nvSpPr>
            <p:spPr>
              <a:xfrm>
                <a:off x="1894770" y="2964728"/>
                <a:ext cx="2743168" cy="965199"/>
              </a:xfrm>
              <a:prstGeom prst="rect">
                <a:avLst/>
              </a:prstGeom>
              <a:noFill/>
              <a:ln w="57150" cmpd="sng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6052282" y="2685179"/>
              <a:ext cx="1151550" cy="591421"/>
              <a:chOff x="1125272" y="5237957"/>
              <a:chExt cx="2422372" cy="752805"/>
            </a:xfrm>
          </p:grpSpPr>
          <p:pic>
            <p:nvPicPr>
              <p:cNvPr id="128" name="Picture 127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3" t="22187" r="85314" b="50232"/>
              <a:stretch/>
            </p:blipFill>
            <p:spPr>
              <a:xfrm>
                <a:off x="1125272" y="5254173"/>
                <a:ext cx="393647" cy="736589"/>
              </a:xfrm>
              <a:prstGeom prst="rect">
                <a:avLst/>
              </a:prstGeom>
            </p:spPr>
          </p:pic>
          <p:pic>
            <p:nvPicPr>
              <p:cNvPr id="129" name="Picture 128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93" t="21976" r="60640" b="50232"/>
              <a:stretch/>
            </p:blipFill>
            <p:spPr>
              <a:xfrm>
                <a:off x="1513840" y="5247096"/>
                <a:ext cx="457200" cy="742224"/>
              </a:xfrm>
              <a:prstGeom prst="rect">
                <a:avLst/>
              </a:prstGeom>
            </p:spPr>
          </p:pic>
          <p:pic>
            <p:nvPicPr>
              <p:cNvPr id="130" name="Picture 129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578" t="24226" r="40427" b="50231"/>
              <a:stretch/>
            </p:blipFill>
            <p:spPr>
              <a:xfrm>
                <a:off x="1955800" y="5308600"/>
                <a:ext cx="482268" cy="682162"/>
              </a:xfrm>
              <a:prstGeom prst="rect">
                <a:avLst/>
              </a:prstGeom>
            </p:spPr>
          </p:pic>
          <p:pic>
            <p:nvPicPr>
              <p:cNvPr id="131" name="Picture 130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293" t="31867" r="18479" b="50232"/>
              <a:stretch/>
            </p:blipFill>
            <p:spPr>
              <a:xfrm>
                <a:off x="2291080" y="5511256"/>
                <a:ext cx="731520" cy="478064"/>
              </a:xfrm>
              <a:prstGeom prst="rect">
                <a:avLst/>
              </a:prstGeom>
            </p:spPr>
          </p:pic>
          <p:pic>
            <p:nvPicPr>
              <p:cNvPr id="132" name="Picture 131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078" t="32785" b="50232"/>
              <a:stretch/>
            </p:blipFill>
            <p:spPr>
              <a:xfrm>
                <a:off x="2895600" y="5532120"/>
                <a:ext cx="652044" cy="453562"/>
              </a:xfrm>
              <a:prstGeom prst="rect">
                <a:avLst/>
              </a:prstGeom>
            </p:spPr>
          </p:pic>
          <p:sp>
            <p:nvSpPr>
              <p:cNvPr id="133" name="Rectangle 132"/>
              <p:cNvSpPr/>
              <p:nvPr/>
            </p:nvSpPr>
            <p:spPr>
              <a:xfrm>
                <a:off x="1138656" y="5237957"/>
                <a:ext cx="2408988" cy="743580"/>
              </a:xfrm>
              <a:prstGeom prst="rect">
                <a:avLst/>
              </a:prstGeom>
              <a:noFill/>
              <a:ln w="57150" cmpd="sng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6029107" y="1399470"/>
              <a:ext cx="1209893" cy="782056"/>
              <a:chOff x="431152" y="1052752"/>
              <a:chExt cx="2811044" cy="897773"/>
            </a:xfrm>
          </p:grpSpPr>
          <p:pic>
            <p:nvPicPr>
              <p:cNvPr id="122" name="Picture 121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078" t="15903" b="63690"/>
              <a:stretch/>
            </p:blipFill>
            <p:spPr>
              <a:xfrm>
                <a:off x="2590153" y="1386840"/>
                <a:ext cx="652043" cy="545026"/>
              </a:xfrm>
              <a:prstGeom prst="rect">
                <a:avLst/>
              </a:prstGeom>
            </p:spPr>
          </p:pic>
          <p:pic>
            <p:nvPicPr>
              <p:cNvPr id="123" name="Picture 122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93" r="60640" b="76848"/>
              <a:stretch/>
            </p:blipFill>
            <p:spPr>
              <a:xfrm>
                <a:off x="1040753" y="1210142"/>
                <a:ext cx="457200" cy="618312"/>
              </a:xfrm>
              <a:prstGeom prst="rect">
                <a:avLst/>
              </a:prstGeom>
            </p:spPr>
          </p:pic>
          <p:pic>
            <p:nvPicPr>
              <p:cNvPr id="124" name="Picture 123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23" r="77592" b="77813"/>
              <a:stretch/>
            </p:blipFill>
            <p:spPr>
              <a:xfrm>
                <a:off x="512432" y="1248407"/>
                <a:ext cx="619760" cy="592551"/>
              </a:xfrm>
              <a:prstGeom prst="rect">
                <a:avLst/>
              </a:prstGeom>
            </p:spPr>
          </p:pic>
          <p:pic>
            <p:nvPicPr>
              <p:cNvPr id="125" name="Picture 124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293" r="18479" b="66873"/>
              <a:stretch/>
            </p:blipFill>
            <p:spPr>
              <a:xfrm>
                <a:off x="1955153" y="1052752"/>
                <a:ext cx="731519" cy="884728"/>
              </a:xfrm>
              <a:prstGeom prst="rect">
                <a:avLst/>
              </a:prstGeom>
            </p:spPr>
          </p:pic>
          <p:pic>
            <p:nvPicPr>
              <p:cNvPr id="126" name="Picture 125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578" r="40427" b="75116"/>
              <a:stretch/>
            </p:blipFill>
            <p:spPr>
              <a:xfrm>
                <a:off x="1574152" y="1237350"/>
                <a:ext cx="482269" cy="664570"/>
              </a:xfrm>
              <a:prstGeom prst="rect">
                <a:avLst/>
              </a:prstGeom>
            </p:spPr>
          </p:pic>
          <p:sp>
            <p:nvSpPr>
              <p:cNvPr id="127" name="Rectangle 126"/>
              <p:cNvSpPr/>
              <p:nvPr/>
            </p:nvSpPr>
            <p:spPr>
              <a:xfrm>
                <a:off x="431152" y="1268430"/>
                <a:ext cx="2811044" cy="682095"/>
              </a:xfrm>
              <a:prstGeom prst="rect">
                <a:avLst/>
              </a:prstGeom>
              <a:noFill/>
              <a:ln w="57150" cmpd="sng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4" name="Straight Arrow Connector 113"/>
            <p:cNvCxnSpPr/>
            <p:nvPr/>
          </p:nvCxnSpPr>
          <p:spPr>
            <a:xfrm flipV="1">
              <a:off x="4531463" y="2216694"/>
              <a:ext cx="0" cy="395806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V="1">
              <a:off x="4707882" y="2217964"/>
              <a:ext cx="1" cy="429704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 flipV="1">
              <a:off x="6504900" y="2209800"/>
              <a:ext cx="0" cy="395806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 flipV="1">
              <a:off x="6681319" y="2211070"/>
              <a:ext cx="1" cy="429704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681138" y="2609926"/>
            <a:ext cx="1669928" cy="535028"/>
            <a:chOff x="1681138" y="2609926"/>
            <a:chExt cx="1669928" cy="535028"/>
          </a:xfrm>
        </p:grpSpPr>
        <p:cxnSp>
          <p:nvCxnSpPr>
            <p:cNvPr id="71" name="Straight Arrow Connector 70"/>
            <p:cNvCxnSpPr/>
            <p:nvPr/>
          </p:nvCxnSpPr>
          <p:spPr>
            <a:xfrm flipV="1">
              <a:off x="1681138" y="2649082"/>
              <a:ext cx="361489" cy="395805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V="1">
              <a:off x="1740140" y="2714343"/>
              <a:ext cx="361489" cy="395805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3106237" y="2609926"/>
              <a:ext cx="244829" cy="461066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3028935" y="2683888"/>
              <a:ext cx="244829" cy="461066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001979" y="1524000"/>
            <a:ext cx="3112821" cy="2438400"/>
            <a:chOff x="1001979" y="1524000"/>
            <a:chExt cx="3112821" cy="2438400"/>
          </a:xfrm>
        </p:grpSpPr>
        <p:grpSp>
          <p:nvGrpSpPr>
            <p:cNvPr id="21" name="Group 20"/>
            <p:cNvGrpSpPr/>
            <p:nvPr/>
          </p:nvGrpSpPr>
          <p:grpSpPr>
            <a:xfrm>
              <a:off x="1199845" y="1656013"/>
              <a:ext cx="2705780" cy="2102502"/>
              <a:chOff x="1199845" y="1656013"/>
              <a:chExt cx="2705780" cy="2102502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1790554" y="1656013"/>
                <a:ext cx="1833218" cy="918371"/>
                <a:chOff x="744956" y="1501930"/>
                <a:chExt cx="3446044" cy="1333608"/>
              </a:xfrm>
            </p:grpSpPr>
            <p:pic>
              <p:nvPicPr>
                <p:cNvPr id="103" name="Picture 102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891"/>
                <a:stretch/>
              </p:blipFill>
              <p:spPr>
                <a:xfrm>
                  <a:off x="744956" y="1524000"/>
                  <a:ext cx="3446044" cy="1311538"/>
                </a:xfrm>
                <a:prstGeom prst="rect">
                  <a:avLst/>
                </a:prstGeom>
              </p:spPr>
            </p:pic>
            <p:sp>
              <p:nvSpPr>
                <p:cNvPr id="104" name="Rectangle 103"/>
                <p:cNvSpPr/>
                <p:nvPr/>
              </p:nvSpPr>
              <p:spPr>
                <a:xfrm>
                  <a:off x="762000" y="1501930"/>
                  <a:ext cx="3386888" cy="1329142"/>
                </a:xfrm>
                <a:prstGeom prst="rect">
                  <a:avLst/>
                </a:prstGeom>
                <a:noFill/>
                <a:ln w="57150" cmpd="sng">
                  <a:solidFill>
                    <a:srgbClr val="9933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>
                <a:off x="1199845" y="3173495"/>
                <a:ext cx="1141349" cy="585020"/>
                <a:chOff x="283578" y="3788770"/>
                <a:chExt cx="2088751" cy="869590"/>
              </a:xfrm>
            </p:grpSpPr>
            <p:pic>
              <p:nvPicPr>
                <p:cNvPr id="96" name="Picture 95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69" t="82914" r="82779"/>
                <a:stretch/>
              </p:blipFill>
              <p:spPr>
                <a:xfrm>
                  <a:off x="283578" y="4180840"/>
                  <a:ext cx="487680" cy="456302"/>
                </a:xfrm>
                <a:prstGeom prst="rect">
                  <a:avLst/>
                </a:prstGeom>
              </p:spPr>
            </p:pic>
            <p:pic>
              <p:nvPicPr>
                <p:cNvPr id="97" name="Picture 96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635" t="70516" r="11585" b="1"/>
                <a:stretch/>
              </p:blipFill>
              <p:spPr>
                <a:xfrm>
                  <a:off x="1966376" y="3845560"/>
                  <a:ext cx="405953" cy="787400"/>
                </a:xfrm>
                <a:prstGeom prst="rect">
                  <a:avLst/>
                </a:prstGeom>
              </p:spPr>
            </p:pic>
            <p:pic>
              <p:nvPicPr>
                <p:cNvPr id="98" name="Picture 97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506" t="78315" r="34014"/>
                <a:stretch/>
              </p:blipFill>
              <p:spPr>
                <a:xfrm>
                  <a:off x="1435416" y="4053841"/>
                  <a:ext cx="567864" cy="579120"/>
                </a:xfrm>
                <a:prstGeom prst="rect">
                  <a:avLst/>
                </a:prstGeom>
              </p:spPr>
            </p:pic>
            <p:pic>
              <p:nvPicPr>
                <p:cNvPr id="99" name="Picture 98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939" t="82914" r="57254"/>
                <a:stretch/>
              </p:blipFill>
              <p:spPr>
                <a:xfrm>
                  <a:off x="771258" y="4180840"/>
                  <a:ext cx="682611" cy="456302"/>
                </a:xfrm>
                <a:prstGeom prst="rect">
                  <a:avLst/>
                </a:prstGeom>
              </p:spPr>
            </p:pic>
            <p:sp>
              <p:nvSpPr>
                <p:cNvPr id="100" name="Rectangle 99"/>
                <p:cNvSpPr/>
                <p:nvPr/>
              </p:nvSpPr>
              <p:spPr>
                <a:xfrm>
                  <a:off x="287756" y="3788770"/>
                  <a:ext cx="2084572" cy="869590"/>
                </a:xfrm>
                <a:prstGeom prst="rect">
                  <a:avLst/>
                </a:prstGeom>
                <a:noFill/>
                <a:ln w="57150" cmpd="sng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2698014" y="3163967"/>
                <a:ext cx="1207611" cy="585427"/>
                <a:chOff x="3886231" y="5008880"/>
                <a:chExt cx="2743168" cy="965199"/>
              </a:xfrm>
            </p:grpSpPr>
            <p:pic>
              <p:nvPicPr>
                <p:cNvPr id="91" name="Picture 90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529" t="50891" r="50000" b="15924"/>
                <a:stretch/>
              </p:blipFill>
              <p:spPr>
                <a:xfrm>
                  <a:off x="4495800" y="5057335"/>
                  <a:ext cx="843280" cy="886265"/>
                </a:xfrm>
                <a:prstGeom prst="rect">
                  <a:avLst/>
                </a:prstGeom>
              </p:spPr>
            </p:pic>
            <p:pic>
              <p:nvPicPr>
                <p:cNvPr id="92" name="Picture 91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0" t="50891" r="81131" b="15924"/>
                <a:stretch/>
              </p:blipFill>
              <p:spPr>
                <a:xfrm>
                  <a:off x="3897764" y="5057335"/>
                  <a:ext cx="513081" cy="886265"/>
                </a:xfrm>
                <a:prstGeom prst="rect">
                  <a:avLst/>
                </a:prstGeom>
              </p:spPr>
            </p:pic>
            <p:pic>
              <p:nvPicPr>
                <p:cNvPr id="93" name="Picture 92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718" t="50891" r="25580" b="21664"/>
                <a:stretch/>
              </p:blipFill>
              <p:spPr>
                <a:xfrm>
                  <a:off x="5257800" y="5058233"/>
                  <a:ext cx="782320" cy="732967"/>
                </a:xfrm>
                <a:prstGeom prst="rect">
                  <a:avLst/>
                </a:prstGeom>
              </p:spPr>
            </p:pic>
            <p:pic>
              <p:nvPicPr>
                <p:cNvPr id="94" name="Picture 93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215" t="50891" r="1474" b="29653"/>
                <a:stretch/>
              </p:blipFill>
              <p:spPr>
                <a:xfrm>
                  <a:off x="5943600" y="5058233"/>
                  <a:ext cx="665480" cy="519607"/>
                </a:xfrm>
                <a:prstGeom prst="rect">
                  <a:avLst/>
                </a:prstGeom>
              </p:spPr>
            </p:pic>
            <p:sp>
              <p:nvSpPr>
                <p:cNvPr id="95" name="Rectangle 94"/>
                <p:cNvSpPr/>
                <p:nvPr/>
              </p:nvSpPr>
              <p:spPr>
                <a:xfrm>
                  <a:off x="3886231" y="5008880"/>
                  <a:ext cx="2743168" cy="965199"/>
                </a:xfrm>
                <a:prstGeom prst="rect">
                  <a:avLst/>
                </a:prstGeom>
                <a:noFill/>
                <a:ln w="57150" cmpd="sng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6" name="Rounded Rectangle 155"/>
            <p:cNvSpPr/>
            <p:nvPr/>
          </p:nvSpPr>
          <p:spPr>
            <a:xfrm>
              <a:off x="1001979" y="1524000"/>
              <a:ext cx="3112821" cy="24384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2406231" y="4267200"/>
            <a:ext cx="5137569" cy="2133600"/>
            <a:chOff x="1644231" y="4191001"/>
            <a:chExt cx="5137569" cy="2133600"/>
          </a:xfrm>
        </p:grpSpPr>
        <p:grpSp>
          <p:nvGrpSpPr>
            <p:cNvPr id="41" name="Group 40"/>
            <p:cNvGrpSpPr/>
            <p:nvPr/>
          </p:nvGrpSpPr>
          <p:grpSpPr>
            <a:xfrm>
              <a:off x="1828298" y="4352357"/>
              <a:ext cx="4856750" cy="1797702"/>
              <a:chOff x="173960" y="3564869"/>
              <a:chExt cx="8665240" cy="2454931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066800" y="3564869"/>
                <a:ext cx="2770856" cy="1072312"/>
                <a:chOff x="744956" y="1501930"/>
                <a:chExt cx="3446044" cy="1333608"/>
              </a:xfrm>
            </p:grpSpPr>
            <p:pic>
              <p:nvPicPr>
                <p:cNvPr id="13" name="Picture 12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891"/>
                <a:stretch/>
              </p:blipFill>
              <p:spPr>
                <a:xfrm>
                  <a:off x="744956" y="1524000"/>
                  <a:ext cx="3446044" cy="1311538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762000" y="1501930"/>
                  <a:ext cx="3386888" cy="1329142"/>
                </a:xfrm>
                <a:prstGeom prst="rect">
                  <a:avLst/>
                </a:prstGeom>
                <a:noFill/>
                <a:ln w="57150" cmpd="sng">
                  <a:solidFill>
                    <a:srgbClr val="9933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4978068" y="3566618"/>
                <a:ext cx="2794332" cy="1069400"/>
                <a:chOff x="4783556" y="1503680"/>
                <a:chExt cx="3480132" cy="1331858"/>
              </a:xfrm>
            </p:grpSpPr>
            <p:pic>
              <p:nvPicPr>
                <p:cNvPr id="11" name="Picture 10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232"/>
                <a:stretch/>
              </p:blipFill>
              <p:spPr>
                <a:xfrm>
                  <a:off x="4783556" y="1506397"/>
                  <a:ext cx="3446044" cy="1329141"/>
                </a:xfrm>
                <a:prstGeom prst="rect">
                  <a:avLst/>
                </a:prstGeom>
              </p:spPr>
            </p:pic>
            <p:sp>
              <p:nvSpPr>
                <p:cNvPr id="10" name="Rectangle 9"/>
                <p:cNvSpPr/>
                <p:nvPr/>
              </p:nvSpPr>
              <p:spPr>
                <a:xfrm>
                  <a:off x="4783556" y="1503680"/>
                  <a:ext cx="3480132" cy="1329142"/>
                </a:xfrm>
                <a:prstGeom prst="rect">
                  <a:avLst/>
                </a:prstGeom>
                <a:noFill/>
                <a:ln w="57150" cmpd="sng">
                  <a:solidFill>
                    <a:srgbClr val="9933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7" name="Straight Arrow Connector 16"/>
              <p:cNvCxnSpPr/>
              <p:nvPr/>
            </p:nvCxnSpPr>
            <p:spPr>
              <a:xfrm>
                <a:off x="3939770" y="3967938"/>
                <a:ext cx="916710" cy="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3939770" y="4114800"/>
                <a:ext cx="916710" cy="0"/>
              </a:xfrm>
              <a:prstGeom prst="straightConnector1">
                <a:avLst/>
              </a:prstGeom>
              <a:ln w="38100">
                <a:solidFill>
                  <a:srgbClr val="008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/>
              <p:cNvGrpSpPr/>
              <p:nvPr/>
            </p:nvGrpSpPr>
            <p:grpSpPr>
              <a:xfrm>
                <a:off x="173960" y="5336717"/>
                <a:ext cx="1725117" cy="683083"/>
                <a:chOff x="283578" y="3788770"/>
                <a:chExt cx="2088751" cy="869590"/>
              </a:xfrm>
            </p:grpSpPr>
            <p:pic>
              <p:nvPicPr>
                <p:cNvPr id="19" name="Picture 18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69" t="82914" r="82779"/>
                <a:stretch/>
              </p:blipFill>
              <p:spPr>
                <a:xfrm>
                  <a:off x="283578" y="4180840"/>
                  <a:ext cx="487680" cy="456302"/>
                </a:xfrm>
                <a:prstGeom prst="rect">
                  <a:avLst/>
                </a:prstGeom>
              </p:spPr>
            </p:pic>
            <p:pic>
              <p:nvPicPr>
                <p:cNvPr id="23" name="Picture 22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635" t="70516" r="11585" b="1"/>
                <a:stretch/>
              </p:blipFill>
              <p:spPr>
                <a:xfrm>
                  <a:off x="1966376" y="3845560"/>
                  <a:ext cx="405953" cy="787400"/>
                </a:xfrm>
                <a:prstGeom prst="rect">
                  <a:avLst/>
                </a:prstGeom>
              </p:spPr>
            </p:pic>
            <p:pic>
              <p:nvPicPr>
                <p:cNvPr id="24" name="Picture 23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506" t="78315" r="34014"/>
                <a:stretch/>
              </p:blipFill>
              <p:spPr>
                <a:xfrm>
                  <a:off x="1435416" y="4053841"/>
                  <a:ext cx="567864" cy="579120"/>
                </a:xfrm>
                <a:prstGeom prst="rect">
                  <a:avLst/>
                </a:prstGeom>
              </p:spPr>
            </p:pic>
            <p:pic>
              <p:nvPicPr>
                <p:cNvPr id="25" name="Picture 24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939" t="82914" r="57254"/>
                <a:stretch/>
              </p:blipFill>
              <p:spPr>
                <a:xfrm>
                  <a:off x="771258" y="4180840"/>
                  <a:ext cx="682611" cy="456302"/>
                </a:xfrm>
                <a:prstGeom prst="rect">
                  <a:avLst/>
                </a:prstGeom>
              </p:spPr>
            </p:pic>
            <p:sp>
              <p:nvSpPr>
                <p:cNvPr id="35" name="Rectangle 34"/>
                <p:cNvSpPr/>
                <p:nvPr/>
              </p:nvSpPr>
              <p:spPr>
                <a:xfrm>
                  <a:off x="287756" y="3788770"/>
                  <a:ext cx="2084572" cy="869590"/>
                </a:xfrm>
                <a:prstGeom prst="rect">
                  <a:avLst/>
                </a:prstGeom>
                <a:noFill/>
                <a:ln w="57150" cmpd="sng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2438400" y="5325592"/>
                <a:ext cx="1825269" cy="683558"/>
                <a:chOff x="3886231" y="5008880"/>
                <a:chExt cx="2743168" cy="965199"/>
              </a:xfrm>
            </p:grpSpPr>
            <p:pic>
              <p:nvPicPr>
                <p:cNvPr id="34" name="Picture 33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529" t="50891" r="50000" b="15924"/>
                <a:stretch/>
              </p:blipFill>
              <p:spPr>
                <a:xfrm>
                  <a:off x="4495800" y="5057335"/>
                  <a:ext cx="843280" cy="886265"/>
                </a:xfrm>
                <a:prstGeom prst="rect">
                  <a:avLst/>
                </a:prstGeom>
              </p:spPr>
            </p:pic>
            <p:pic>
              <p:nvPicPr>
                <p:cNvPr id="31" name="Picture 30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0" t="50891" r="81131" b="15924"/>
                <a:stretch/>
              </p:blipFill>
              <p:spPr>
                <a:xfrm>
                  <a:off x="3897764" y="5057335"/>
                  <a:ext cx="513081" cy="886265"/>
                </a:xfrm>
                <a:prstGeom prst="rect">
                  <a:avLst/>
                </a:prstGeom>
              </p:spPr>
            </p:pic>
            <p:pic>
              <p:nvPicPr>
                <p:cNvPr id="33" name="Picture 32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718" t="50891" r="25580" b="21664"/>
                <a:stretch/>
              </p:blipFill>
              <p:spPr>
                <a:xfrm>
                  <a:off x="5257800" y="5058233"/>
                  <a:ext cx="782320" cy="732967"/>
                </a:xfrm>
                <a:prstGeom prst="rect">
                  <a:avLst/>
                </a:prstGeom>
              </p:spPr>
            </p:pic>
            <p:pic>
              <p:nvPicPr>
                <p:cNvPr id="32" name="Picture 31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215" t="50891" r="1474" b="29653"/>
                <a:stretch/>
              </p:blipFill>
              <p:spPr>
                <a:xfrm>
                  <a:off x="5943600" y="5058233"/>
                  <a:ext cx="665480" cy="519607"/>
                </a:xfrm>
                <a:prstGeom prst="rect">
                  <a:avLst/>
                </a:prstGeom>
              </p:spPr>
            </p:pic>
            <p:sp>
              <p:nvSpPr>
                <p:cNvPr id="37" name="Rectangle 36"/>
                <p:cNvSpPr/>
                <p:nvPr/>
              </p:nvSpPr>
              <p:spPr>
                <a:xfrm>
                  <a:off x="3886231" y="5008880"/>
                  <a:ext cx="2743168" cy="965199"/>
                </a:xfrm>
                <a:prstGeom prst="rect">
                  <a:avLst/>
                </a:prstGeom>
                <a:noFill/>
                <a:ln w="57150" cmpd="sng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4648200" y="5329243"/>
                <a:ext cx="1740535" cy="690557"/>
                <a:chOff x="1125272" y="5237957"/>
                <a:chExt cx="2422372" cy="752805"/>
              </a:xfrm>
            </p:grpSpPr>
            <p:pic>
              <p:nvPicPr>
                <p:cNvPr id="42" name="Picture 41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63" t="22187" r="85314" b="50232"/>
                <a:stretch/>
              </p:blipFill>
              <p:spPr>
                <a:xfrm>
                  <a:off x="1125272" y="5254173"/>
                  <a:ext cx="393647" cy="736589"/>
                </a:xfrm>
                <a:prstGeom prst="rect">
                  <a:avLst/>
                </a:prstGeom>
              </p:spPr>
            </p:pic>
            <p:pic>
              <p:nvPicPr>
                <p:cNvPr id="43" name="Picture 42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093" t="21976" r="60640" b="50232"/>
                <a:stretch/>
              </p:blipFill>
              <p:spPr>
                <a:xfrm>
                  <a:off x="1513840" y="5247096"/>
                  <a:ext cx="457200" cy="742224"/>
                </a:xfrm>
                <a:prstGeom prst="rect">
                  <a:avLst/>
                </a:prstGeom>
              </p:spPr>
            </p:pic>
            <p:pic>
              <p:nvPicPr>
                <p:cNvPr id="44" name="Picture 43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578" t="24226" r="40427" b="50231"/>
                <a:stretch/>
              </p:blipFill>
              <p:spPr>
                <a:xfrm>
                  <a:off x="1955800" y="5308600"/>
                  <a:ext cx="482268" cy="682162"/>
                </a:xfrm>
                <a:prstGeom prst="rect">
                  <a:avLst/>
                </a:prstGeom>
              </p:spPr>
            </p:pic>
            <p:pic>
              <p:nvPicPr>
                <p:cNvPr id="45" name="Picture 44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293" t="31867" r="18479" b="50232"/>
                <a:stretch/>
              </p:blipFill>
              <p:spPr>
                <a:xfrm>
                  <a:off x="2291080" y="5511256"/>
                  <a:ext cx="731520" cy="478064"/>
                </a:xfrm>
                <a:prstGeom prst="rect">
                  <a:avLst/>
                </a:prstGeom>
              </p:spPr>
            </p:pic>
            <p:pic>
              <p:nvPicPr>
                <p:cNvPr id="46" name="Picture 45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078" t="32785" b="50232"/>
                <a:stretch/>
              </p:blipFill>
              <p:spPr>
                <a:xfrm>
                  <a:off x="2895600" y="5532120"/>
                  <a:ext cx="652044" cy="453562"/>
                </a:xfrm>
                <a:prstGeom prst="rect">
                  <a:avLst/>
                </a:prstGeom>
              </p:spPr>
            </p:pic>
            <p:sp>
              <p:nvSpPr>
                <p:cNvPr id="47" name="Rectangle 46"/>
                <p:cNvSpPr/>
                <p:nvPr/>
              </p:nvSpPr>
              <p:spPr>
                <a:xfrm>
                  <a:off x="1138656" y="5237957"/>
                  <a:ext cx="2408988" cy="743580"/>
                </a:xfrm>
                <a:prstGeom prst="rect">
                  <a:avLst/>
                </a:prstGeom>
                <a:noFill/>
                <a:ln w="57150" cmpd="sng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7010400" y="5114966"/>
                <a:ext cx="1828800" cy="780680"/>
                <a:chOff x="5181600" y="2834640"/>
                <a:chExt cx="2811044" cy="988405"/>
              </a:xfrm>
            </p:grpSpPr>
            <p:pic>
              <p:nvPicPr>
                <p:cNvPr id="30" name="Picture 29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078" b="63690"/>
                <a:stretch/>
              </p:blipFill>
              <p:spPr>
                <a:xfrm>
                  <a:off x="7340600" y="2834640"/>
                  <a:ext cx="652044" cy="969746"/>
                </a:xfrm>
                <a:prstGeom prst="rect">
                  <a:avLst/>
                </a:prstGeom>
              </p:spPr>
            </p:pic>
            <p:pic>
              <p:nvPicPr>
                <p:cNvPr id="27" name="Picture 26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093" r="60640" b="76848"/>
                <a:stretch/>
              </p:blipFill>
              <p:spPr>
                <a:xfrm>
                  <a:off x="5791200" y="3082662"/>
                  <a:ext cx="457200" cy="618313"/>
                </a:xfrm>
                <a:prstGeom prst="rect">
                  <a:avLst/>
                </a:prstGeom>
              </p:spPr>
            </p:pic>
            <p:pic>
              <p:nvPicPr>
                <p:cNvPr id="26" name="Picture 25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23" r="77592" b="77813"/>
                <a:stretch/>
              </p:blipFill>
              <p:spPr>
                <a:xfrm>
                  <a:off x="5262880" y="3120928"/>
                  <a:ext cx="619760" cy="592552"/>
                </a:xfrm>
                <a:prstGeom prst="rect">
                  <a:avLst/>
                </a:prstGeom>
              </p:spPr>
            </p:pic>
            <p:pic>
              <p:nvPicPr>
                <p:cNvPr id="29" name="Picture 28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293" r="18479" b="66873"/>
                <a:stretch/>
              </p:blipFill>
              <p:spPr>
                <a:xfrm>
                  <a:off x="6705600" y="2925272"/>
                  <a:ext cx="731520" cy="884728"/>
                </a:xfrm>
                <a:prstGeom prst="rect">
                  <a:avLst/>
                </a:prstGeom>
              </p:spPr>
            </p:pic>
            <p:pic>
              <p:nvPicPr>
                <p:cNvPr id="28" name="Picture 27" descr="tempral.jp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578" r="40427" b="75116"/>
                <a:stretch/>
              </p:blipFill>
              <p:spPr>
                <a:xfrm>
                  <a:off x="6324600" y="3109870"/>
                  <a:ext cx="482268" cy="664570"/>
                </a:xfrm>
                <a:prstGeom prst="rect">
                  <a:avLst/>
                </a:prstGeom>
              </p:spPr>
            </p:pic>
            <p:sp>
              <p:nvSpPr>
                <p:cNvPr id="49" name="Rectangle 48"/>
                <p:cNvSpPr/>
                <p:nvPr/>
              </p:nvSpPr>
              <p:spPr>
                <a:xfrm>
                  <a:off x="5181600" y="3140950"/>
                  <a:ext cx="2811044" cy="682095"/>
                </a:xfrm>
                <a:prstGeom prst="rect">
                  <a:avLst/>
                </a:prstGeom>
                <a:noFill/>
                <a:ln w="57150" cmpd="sng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flipV="1">
                <a:off x="901420" y="4724400"/>
                <a:ext cx="546380" cy="462151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V="1">
                <a:off x="990600" y="4800600"/>
                <a:ext cx="546380" cy="462151"/>
              </a:xfrm>
              <a:prstGeom prst="straightConnector1">
                <a:avLst/>
              </a:prstGeom>
              <a:ln w="38100">
                <a:solidFill>
                  <a:srgbClr val="008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3055417" y="4678680"/>
                <a:ext cx="370052" cy="538351"/>
              </a:xfrm>
              <a:prstGeom prst="straightConnector1">
                <a:avLst/>
              </a:prstGeom>
              <a:ln w="38100">
                <a:solidFill>
                  <a:srgbClr val="008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>
                <a:off x="2938577" y="4765040"/>
                <a:ext cx="370052" cy="538351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flipV="1">
                <a:off x="5084706" y="4693855"/>
                <a:ext cx="546380" cy="462151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V="1">
                <a:off x="5173886" y="4770055"/>
                <a:ext cx="546380" cy="462151"/>
              </a:xfrm>
              <a:prstGeom prst="straightConnector1">
                <a:avLst/>
              </a:prstGeom>
              <a:ln w="38100">
                <a:solidFill>
                  <a:srgbClr val="008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7329773" y="4693855"/>
                <a:ext cx="370052" cy="538351"/>
              </a:xfrm>
              <a:prstGeom prst="straightConnector1">
                <a:avLst/>
              </a:prstGeom>
              <a:ln w="38100">
                <a:solidFill>
                  <a:srgbClr val="008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7212933" y="4780215"/>
                <a:ext cx="370052" cy="538351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0" name="Rounded Rectangle 159"/>
            <p:cNvSpPr/>
            <p:nvPr/>
          </p:nvSpPr>
          <p:spPr>
            <a:xfrm>
              <a:off x="1644231" y="4191001"/>
              <a:ext cx="5137569" cy="21336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2" name="TextBox 161"/>
          <p:cNvSpPr txBox="1"/>
          <p:nvPr/>
        </p:nvSpPr>
        <p:spPr>
          <a:xfrm>
            <a:off x="7696200" y="5366637"/>
            <a:ext cx="92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 …</a:t>
            </a:r>
            <a:endParaRPr lang="en-US" sz="36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228600" y="4441551"/>
            <a:ext cx="1725873" cy="1914799"/>
            <a:chOff x="228600" y="4441551"/>
            <a:chExt cx="1725873" cy="1914799"/>
          </a:xfrm>
        </p:grpSpPr>
        <p:sp>
          <p:nvSpPr>
            <p:cNvPr id="176" name="Rectangle 175"/>
            <p:cNvSpPr/>
            <p:nvPr/>
          </p:nvSpPr>
          <p:spPr>
            <a:xfrm>
              <a:off x="228600" y="4441551"/>
              <a:ext cx="1725873" cy="191479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78073" y="4572000"/>
              <a:ext cx="1648250" cy="657999"/>
              <a:chOff x="278073" y="4572000"/>
              <a:chExt cx="1648250" cy="657999"/>
            </a:xfrm>
          </p:grpSpPr>
          <p:sp>
            <p:nvSpPr>
              <p:cNvPr id="163" name="Rectangle 162"/>
              <p:cNvSpPr/>
              <p:nvPr/>
            </p:nvSpPr>
            <p:spPr>
              <a:xfrm>
                <a:off x="283382" y="4576268"/>
                <a:ext cx="357728" cy="226092"/>
              </a:xfrm>
              <a:prstGeom prst="rect">
                <a:avLst/>
              </a:prstGeom>
              <a:noFill/>
              <a:ln w="57150" cmpd="sng">
                <a:solidFill>
                  <a:srgbClr val="9933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278073" y="4957540"/>
                <a:ext cx="370538" cy="249744"/>
              </a:xfrm>
              <a:prstGeom prst="rect">
                <a:avLst/>
              </a:prstGeom>
              <a:noFill/>
              <a:ln w="57150" cmpd="sng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666298" y="4572000"/>
                <a:ext cx="126002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Root action word</a:t>
                </a:r>
                <a:endParaRPr lang="en-US" sz="1200" dirty="0"/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663683" y="4953000"/>
                <a:ext cx="12197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Part action word</a:t>
                </a:r>
                <a:endParaRPr lang="en-US" sz="1200" dirty="0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298595" y="5302574"/>
            <a:ext cx="1324925" cy="1098226"/>
            <a:chOff x="298595" y="5302574"/>
            <a:chExt cx="1324925" cy="1098226"/>
          </a:xfrm>
        </p:grpSpPr>
        <p:grpSp>
          <p:nvGrpSpPr>
            <p:cNvPr id="9" name="Group 8"/>
            <p:cNvGrpSpPr/>
            <p:nvPr/>
          </p:nvGrpSpPr>
          <p:grpSpPr>
            <a:xfrm>
              <a:off x="306067" y="5302574"/>
              <a:ext cx="1317453" cy="461665"/>
              <a:chOff x="306067" y="5302574"/>
              <a:chExt cx="1317453" cy="461665"/>
            </a:xfrm>
          </p:grpSpPr>
          <p:cxnSp>
            <p:nvCxnSpPr>
              <p:cNvPr id="165" name="Straight Arrow Connector 164"/>
              <p:cNvCxnSpPr/>
              <p:nvPr/>
            </p:nvCxnSpPr>
            <p:spPr>
              <a:xfrm>
                <a:off x="306067" y="5509384"/>
                <a:ext cx="415060" cy="0"/>
              </a:xfrm>
              <a:prstGeom prst="straightConnector1">
                <a:avLst/>
              </a:prstGeom>
              <a:ln w="38100">
                <a:solidFill>
                  <a:srgbClr val="008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TextBox 172"/>
              <p:cNvSpPr txBox="1"/>
              <p:nvPr/>
            </p:nvSpPr>
            <p:spPr>
              <a:xfrm>
                <a:off x="668707" y="5302574"/>
                <a:ext cx="9548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Temporal </a:t>
                </a:r>
              </a:p>
              <a:p>
                <a:r>
                  <a:rPr lang="en-US" sz="1200" dirty="0" smtClean="0"/>
                  <a:t>Relationship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98595" y="5754469"/>
              <a:ext cx="1324925" cy="646331"/>
              <a:chOff x="298595" y="5754469"/>
              <a:chExt cx="1324925" cy="646331"/>
            </a:xfrm>
          </p:grpSpPr>
          <p:cxnSp>
            <p:nvCxnSpPr>
              <p:cNvPr id="166" name="Straight Arrow Connector 165"/>
              <p:cNvCxnSpPr/>
              <p:nvPr/>
            </p:nvCxnSpPr>
            <p:spPr>
              <a:xfrm>
                <a:off x="298595" y="5966598"/>
                <a:ext cx="422532" cy="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TextBox 173"/>
              <p:cNvSpPr txBox="1"/>
              <p:nvPr/>
            </p:nvSpPr>
            <p:spPr>
              <a:xfrm>
                <a:off x="668707" y="5754469"/>
                <a:ext cx="9548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Spatial </a:t>
                </a:r>
              </a:p>
              <a:p>
                <a:r>
                  <a:rPr lang="en-US" sz="1200" dirty="0" smtClean="0"/>
                  <a:t>Relationship</a:t>
                </a:r>
              </a:p>
              <a:p>
                <a:endParaRPr lang="en-US" sz="1200" dirty="0"/>
              </a:p>
            </p:txBody>
          </p:sp>
        </p:grpSp>
      </p:grpSp>
      <p:sp>
        <p:nvSpPr>
          <p:cNvPr id="146" name="Rounded Rectangle 145"/>
          <p:cNvSpPr/>
          <p:nvPr/>
        </p:nvSpPr>
        <p:spPr>
          <a:xfrm>
            <a:off x="1371600" y="2936849"/>
            <a:ext cx="6400800" cy="193995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TextBox 146"/>
          <p:cNvSpPr txBox="1"/>
          <p:nvPr/>
        </p:nvSpPr>
        <p:spPr>
          <a:xfrm>
            <a:off x="1575449" y="2959914"/>
            <a:ext cx="61207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Any graph can be approximated by a set of trees.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Inference with trees is efficient and exact.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A collection of trees is necessary for intra-class variations.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Partial matching for </a:t>
            </a:r>
            <a:r>
              <a:rPr lang="en-US" b="1" smtClean="0"/>
              <a:t>trees is allowed </a:t>
            </a:r>
            <a:r>
              <a:rPr lang="en-US" b="1" dirty="0" smtClean="0"/>
              <a:t>in inference.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855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/>
      <p:bldP spid="162" grpId="1"/>
      <p:bldP spid="146" grpId="0" animBg="1"/>
      <p:bldP spid="14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Space-Time Tree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91EB-09F9-4970-81F2-D02C6B3D6C56}" type="datetime1">
              <a:rPr lang="en-US" smtClean="0"/>
              <a:t>6/4/15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826" y="4057720"/>
            <a:ext cx="5105400" cy="47422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3400" y="4516253"/>
            <a:ext cx="3515426" cy="650275"/>
            <a:chOff x="-249996" y="3848601"/>
            <a:chExt cx="3515426" cy="650275"/>
          </a:xfrm>
        </p:grpSpPr>
        <p:sp>
          <p:nvSpPr>
            <p:cNvPr id="12" name="TextBox 11"/>
            <p:cNvSpPr txBox="1"/>
            <p:nvPr/>
          </p:nvSpPr>
          <p:spPr>
            <a:xfrm>
              <a:off x="-249996" y="4160322"/>
              <a:ext cx="3233065" cy="338554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b="1" dirty="0"/>
                <a:t>t</a:t>
              </a:r>
              <a:r>
                <a:rPr lang="en-US" sz="1600" b="1" dirty="0" smtClean="0"/>
                <a:t>ree nodes (indices to action words)</a:t>
              </a:r>
              <a:endParaRPr lang="en-US" sz="1600" b="1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3036830" y="3848601"/>
              <a:ext cx="228600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922530" y="3864297"/>
              <a:ext cx="228600" cy="289104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267200" y="4516253"/>
            <a:ext cx="4419600" cy="650275"/>
            <a:chOff x="1356066" y="3832905"/>
            <a:chExt cx="4419600" cy="650275"/>
          </a:xfrm>
        </p:grpSpPr>
        <p:sp>
          <p:nvSpPr>
            <p:cNvPr id="17" name="TextBox 16"/>
            <p:cNvSpPr txBox="1"/>
            <p:nvPr/>
          </p:nvSpPr>
          <p:spPr>
            <a:xfrm>
              <a:off x="1442492" y="4144626"/>
              <a:ext cx="4333174" cy="338554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adjacency </a:t>
              </a:r>
              <a:r>
                <a:rPr lang="en-US" sz="1600" b="1" dirty="0"/>
                <a:t>matrices for time, space and hierarchy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1356066" y="3832905"/>
              <a:ext cx="1981200" cy="15696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2260240" y="3848602"/>
              <a:ext cx="256028" cy="296024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800600" y="3471446"/>
            <a:ext cx="3457597" cy="1044807"/>
            <a:chOff x="-944303" y="4133266"/>
            <a:chExt cx="3457597" cy="1044807"/>
          </a:xfrm>
        </p:grpSpPr>
        <p:sp>
          <p:nvSpPr>
            <p:cNvPr id="25" name="TextBox 24"/>
            <p:cNvSpPr txBox="1"/>
            <p:nvPr/>
          </p:nvSpPr>
          <p:spPr>
            <a:xfrm>
              <a:off x="-944303" y="4133266"/>
              <a:ext cx="3457597" cy="338554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discriminative </a:t>
              </a:r>
              <a:r>
                <a:rPr lang="en-US" sz="1600" b="1" dirty="0"/>
                <a:t>node and edge weights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014963" y="5178073"/>
              <a:ext cx="228600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99525" y="4471820"/>
              <a:ext cx="0" cy="22860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381000" y="5525869"/>
            <a:ext cx="8732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800000"/>
                </a:solidFill>
              </a:rPr>
              <a:t>The tree nodes, the tree edges and their weights are all learned from training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800000"/>
                </a:solidFill>
              </a:rPr>
              <a:t>Action words are used to share parameters among trees, reducing model complexities.</a:t>
            </a:r>
            <a:endParaRPr lang="en-US" b="1" dirty="0">
              <a:solidFill>
                <a:srgbClr val="8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14424" y="1586658"/>
            <a:ext cx="3647976" cy="1470927"/>
            <a:chOff x="173960" y="3564869"/>
            <a:chExt cx="8665240" cy="2454931"/>
          </a:xfrm>
        </p:grpSpPr>
        <p:grpSp>
          <p:nvGrpSpPr>
            <p:cNvPr id="28" name="Group 27"/>
            <p:cNvGrpSpPr/>
            <p:nvPr/>
          </p:nvGrpSpPr>
          <p:grpSpPr>
            <a:xfrm>
              <a:off x="1066800" y="3564869"/>
              <a:ext cx="2770856" cy="1072312"/>
              <a:chOff x="744956" y="1501930"/>
              <a:chExt cx="3446044" cy="1333608"/>
            </a:xfrm>
          </p:grpSpPr>
          <p:pic>
            <p:nvPicPr>
              <p:cNvPr id="69" name="Picture 68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891"/>
              <a:stretch/>
            </p:blipFill>
            <p:spPr>
              <a:xfrm>
                <a:off x="744956" y="1524000"/>
                <a:ext cx="3446044" cy="1311538"/>
              </a:xfrm>
              <a:prstGeom prst="rect">
                <a:avLst/>
              </a:prstGeom>
            </p:spPr>
          </p:pic>
          <p:sp>
            <p:nvSpPr>
              <p:cNvPr id="70" name="Rectangle 69"/>
              <p:cNvSpPr/>
              <p:nvPr/>
            </p:nvSpPr>
            <p:spPr>
              <a:xfrm>
                <a:off x="762000" y="1501930"/>
                <a:ext cx="3386888" cy="1329142"/>
              </a:xfrm>
              <a:prstGeom prst="rect">
                <a:avLst/>
              </a:prstGeom>
              <a:noFill/>
              <a:ln w="57150" cmpd="sng">
                <a:solidFill>
                  <a:srgbClr val="9933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978068" y="3566618"/>
              <a:ext cx="2794332" cy="1069400"/>
              <a:chOff x="4783556" y="1503680"/>
              <a:chExt cx="3480132" cy="1331858"/>
            </a:xfrm>
          </p:grpSpPr>
          <p:pic>
            <p:nvPicPr>
              <p:cNvPr id="67" name="Picture 66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232"/>
              <a:stretch/>
            </p:blipFill>
            <p:spPr>
              <a:xfrm>
                <a:off x="4783556" y="1506397"/>
                <a:ext cx="3446044" cy="1329141"/>
              </a:xfrm>
              <a:prstGeom prst="rect">
                <a:avLst/>
              </a:prstGeom>
            </p:spPr>
          </p:pic>
          <p:sp>
            <p:nvSpPr>
              <p:cNvPr id="68" name="Rectangle 67"/>
              <p:cNvSpPr/>
              <p:nvPr/>
            </p:nvSpPr>
            <p:spPr>
              <a:xfrm>
                <a:off x="4783556" y="1503680"/>
                <a:ext cx="3480132" cy="1329142"/>
              </a:xfrm>
              <a:prstGeom prst="rect">
                <a:avLst/>
              </a:prstGeom>
              <a:noFill/>
              <a:ln w="57150" cmpd="sng">
                <a:solidFill>
                  <a:srgbClr val="9933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Arrow Connector 29"/>
            <p:cNvCxnSpPr/>
            <p:nvPr/>
          </p:nvCxnSpPr>
          <p:spPr>
            <a:xfrm>
              <a:off x="3939770" y="3967938"/>
              <a:ext cx="91671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939770" y="4114800"/>
              <a:ext cx="916710" cy="0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>
              <a:off x="173960" y="5336717"/>
              <a:ext cx="1725117" cy="683083"/>
              <a:chOff x="283578" y="3788770"/>
              <a:chExt cx="2088751" cy="869590"/>
            </a:xfrm>
          </p:grpSpPr>
          <p:pic>
            <p:nvPicPr>
              <p:cNvPr id="62" name="Picture 61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9" t="82914" r="82779"/>
              <a:stretch/>
            </p:blipFill>
            <p:spPr>
              <a:xfrm>
                <a:off x="283578" y="4180840"/>
                <a:ext cx="487680" cy="456302"/>
              </a:xfrm>
              <a:prstGeom prst="rect">
                <a:avLst/>
              </a:prstGeom>
            </p:spPr>
          </p:pic>
          <p:pic>
            <p:nvPicPr>
              <p:cNvPr id="63" name="Picture 62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35" t="70516" r="11585" b="1"/>
              <a:stretch/>
            </p:blipFill>
            <p:spPr>
              <a:xfrm>
                <a:off x="1966376" y="3845560"/>
                <a:ext cx="405953" cy="787400"/>
              </a:xfrm>
              <a:prstGeom prst="rect">
                <a:avLst/>
              </a:prstGeom>
            </p:spPr>
          </p:pic>
          <p:pic>
            <p:nvPicPr>
              <p:cNvPr id="64" name="Picture 63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06" t="78315" r="34014"/>
              <a:stretch/>
            </p:blipFill>
            <p:spPr>
              <a:xfrm>
                <a:off x="1435416" y="4053841"/>
                <a:ext cx="567864" cy="579120"/>
              </a:xfrm>
              <a:prstGeom prst="rect">
                <a:avLst/>
              </a:prstGeom>
            </p:spPr>
          </p:pic>
          <p:pic>
            <p:nvPicPr>
              <p:cNvPr id="65" name="Picture 64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39" t="82914" r="57254"/>
              <a:stretch/>
            </p:blipFill>
            <p:spPr>
              <a:xfrm>
                <a:off x="771258" y="4180840"/>
                <a:ext cx="682611" cy="456302"/>
              </a:xfrm>
              <a:prstGeom prst="rect">
                <a:avLst/>
              </a:prstGeom>
            </p:spPr>
          </p:pic>
          <p:sp>
            <p:nvSpPr>
              <p:cNvPr id="66" name="Rectangle 65"/>
              <p:cNvSpPr/>
              <p:nvPr/>
            </p:nvSpPr>
            <p:spPr>
              <a:xfrm>
                <a:off x="287756" y="3788770"/>
                <a:ext cx="2084572" cy="869590"/>
              </a:xfrm>
              <a:prstGeom prst="rect">
                <a:avLst/>
              </a:prstGeom>
              <a:noFill/>
              <a:ln w="57150" cmpd="sng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438400" y="5325592"/>
              <a:ext cx="1825269" cy="683558"/>
              <a:chOff x="3886231" y="5008880"/>
              <a:chExt cx="2743168" cy="965199"/>
            </a:xfrm>
          </p:grpSpPr>
          <p:pic>
            <p:nvPicPr>
              <p:cNvPr id="57" name="Picture 56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529" t="50891" r="50000" b="15924"/>
              <a:stretch/>
            </p:blipFill>
            <p:spPr>
              <a:xfrm>
                <a:off x="4495800" y="5057335"/>
                <a:ext cx="843280" cy="886265"/>
              </a:xfrm>
              <a:prstGeom prst="rect">
                <a:avLst/>
              </a:prstGeom>
            </p:spPr>
          </p:pic>
          <p:pic>
            <p:nvPicPr>
              <p:cNvPr id="58" name="Picture 57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0" t="50891" r="81131" b="15924"/>
              <a:stretch/>
            </p:blipFill>
            <p:spPr>
              <a:xfrm>
                <a:off x="3897764" y="5057335"/>
                <a:ext cx="513081" cy="886265"/>
              </a:xfrm>
              <a:prstGeom prst="rect">
                <a:avLst/>
              </a:prstGeom>
            </p:spPr>
          </p:pic>
          <p:pic>
            <p:nvPicPr>
              <p:cNvPr id="59" name="Picture 58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18" t="50891" r="25580" b="21664"/>
              <a:stretch/>
            </p:blipFill>
            <p:spPr>
              <a:xfrm>
                <a:off x="5257800" y="5058233"/>
                <a:ext cx="782320" cy="732967"/>
              </a:xfrm>
              <a:prstGeom prst="rect">
                <a:avLst/>
              </a:prstGeom>
            </p:spPr>
          </p:pic>
          <p:pic>
            <p:nvPicPr>
              <p:cNvPr id="60" name="Picture 59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215" t="50891" r="1474" b="29653"/>
              <a:stretch/>
            </p:blipFill>
            <p:spPr>
              <a:xfrm>
                <a:off x="5943600" y="5058233"/>
                <a:ext cx="665480" cy="519607"/>
              </a:xfrm>
              <a:prstGeom prst="rect">
                <a:avLst/>
              </a:prstGeom>
            </p:spPr>
          </p:pic>
          <p:sp>
            <p:nvSpPr>
              <p:cNvPr id="61" name="Rectangle 60"/>
              <p:cNvSpPr/>
              <p:nvPr/>
            </p:nvSpPr>
            <p:spPr>
              <a:xfrm>
                <a:off x="3886231" y="5008880"/>
                <a:ext cx="2743168" cy="965199"/>
              </a:xfrm>
              <a:prstGeom prst="rect">
                <a:avLst/>
              </a:prstGeom>
              <a:noFill/>
              <a:ln w="57150" cmpd="sng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648200" y="5329243"/>
              <a:ext cx="1740535" cy="690557"/>
              <a:chOff x="1125272" y="5237957"/>
              <a:chExt cx="2422372" cy="752805"/>
            </a:xfrm>
          </p:grpSpPr>
          <p:pic>
            <p:nvPicPr>
              <p:cNvPr id="51" name="Picture 50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3" t="22187" r="85314" b="50232"/>
              <a:stretch/>
            </p:blipFill>
            <p:spPr>
              <a:xfrm>
                <a:off x="1125272" y="5254173"/>
                <a:ext cx="393647" cy="736589"/>
              </a:xfrm>
              <a:prstGeom prst="rect">
                <a:avLst/>
              </a:prstGeom>
            </p:spPr>
          </p:pic>
          <p:pic>
            <p:nvPicPr>
              <p:cNvPr id="52" name="Picture 51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93" t="21976" r="60640" b="50232"/>
              <a:stretch/>
            </p:blipFill>
            <p:spPr>
              <a:xfrm>
                <a:off x="1513840" y="5247096"/>
                <a:ext cx="457200" cy="742224"/>
              </a:xfrm>
              <a:prstGeom prst="rect">
                <a:avLst/>
              </a:prstGeom>
            </p:spPr>
          </p:pic>
          <p:pic>
            <p:nvPicPr>
              <p:cNvPr id="53" name="Picture 52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578" t="24226" r="40427" b="50231"/>
              <a:stretch/>
            </p:blipFill>
            <p:spPr>
              <a:xfrm>
                <a:off x="1955800" y="5308600"/>
                <a:ext cx="482268" cy="682162"/>
              </a:xfrm>
              <a:prstGeom prst="rect">
                <a:avLst/>
              </a:prstGeom>
            </p:spPr>
          </p:pic>
          <p:pic>
            <p:nvPicPr>
              <p:cNvPr id="54" name="Picture 53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293" t="31867" r="18479" b="50232"/>
              <a:stretch/>
            </p:blipFill>
            <p:spPr>
              <a:xfrm>
                <a:off x="2291080" y="5511256"/>
                <a:ext cx="731520" cy="478064"/>
              </a:xfrm>
              <a:prstGeom prst="rect">
                <a:avLst/>
              </a:prstGeom>
            </p:spPr>
          </p:pic>
          <p:pic>
            <p:nvPicPr>
              <p:cNvPr id="55" name="Picture 54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078" t="32785" b="50232"/>
              <a:stretch/>
            </p:blipFill>
            <p:spPr>
              <a:xfrm>
                <a:off x="2895600" y="5532120"/>
                <a:ext cx="652044" cy="453562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1138656" y="5237957"/>
                <a:ext cx="2408988" cy="743580"/>
              </a:xfrm>
              <a:prstGeom prst="rect">
                <a:avLst/>
              </a:prstGeom>
              <a:noFill/>
              <a:ln w="57150" cmpd="sng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7010400" y="5114966"/>
              <a:ext cx="1828800" cy="780680"/>
              <a:chOff x="5181600" y="2834640"/>
              <a:chExt cx="2811044" cy="988405"/>
            </a:xfrm>
          </p:grpSpPr>
          <p:pic>
            <p:nvPicPr>
              <p:cNvPr id="45" name="Picture 44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078" b="63690"/>
              <a:stretch/>
            </p:blipFill>
            <p:spPr>
              <a:xfrm>
                <a:off x="7340600" y="2834640"/>
                <a:ext cx="652044" cy="969746"/>
              </a:xfrm>
              <a:prstGeom prst="rect">
                <a:avLst/>
              </a:prstGeom>
            </p:spPr>
          </p:pic>
          <p:pic>
            <p:nvPicPr>
              <p:cNvPr id="46" name="Picture 45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93" r="60640" b="76848"/>
              <a:stretch/>
            </p:blipFill>
            <p:spPr>
              <a:xfrm>
                <a:off x="5791200" y="3082662"/>
                <a:ext cx="457200" cy="618313"/>
              </a:xfrm>
              <a:prstGeom prst="rect">
                <a:avLst/>
              </a:prstGeom>
            </p:spPr>
          </p:pic>
          <p:pic>
            <p:nvPicPr>
              <p:cNvPr id="47" name="Picture 46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23" r="77592" b="77813"/>
              <a:stretch/>
            </p:blipFill>
            <p:spPr>
              <a:xfrm>
                <a:off x="5262880" y="3120928"/>
                <a:ext cx="619760" cy="592552"/>
              </a:xfrm>
              <a:prstGeom prst="rect">
                <a:avLst/>
              </a:prstGeom>
            </p:spPr>
          </p:pic>
          <p:pic>
            <p:nvPicPr>
              <p:cNvPr id="48" name="Picture 47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293" r="18479" b="66873"/>
              <a:stretch/>
            </p:blipFill>
            <p:spPr>
              <a:xfrm>
                <a:off x="6705600" y="2925272"/>
                <a:ext cx="731520" cy="884728"/>
              </a:xfrm>
              <a:prstGeom prst="rect">
                <a:avLst/>
              </a:prstGeom>
            </p:spPr>
          </p:pic>
          <p:pic>
            <p:nvPicPr>
              <p:cNvPr id="49" name="Picture 48" descr="tempral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578" r="40427" b="75116"/>
              <a:stretch/>
            </p:blipFill>
            <p:spPr>
              <a:xfrm>
                <a:off x="6324600" y="3109870"/>
                <a:ext cx="482268" cy="664570"/>
              </a:xfrm>
              <a:prstGeom prst="rect">
                <a:avLst/>
              </a:prstGeom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5181600" y="3140950"/>
                <a:ext cx="2811044" cy="682095"/>
              </a:xfrm>
              <a:prstGeom prst="rect">
                <a:avLst/>
              </a:prstGeom>
              <a:noFill/>
              <a:ln w="57150" cmpd="sng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7" name="Straight Arrow Connector 36"/>
            <p:cNvCxnSpPr/>
            <p:nvPr/>
          </p:nvCxnSpPr>
          <p:spPr>
            <a:xfrm flipV="1">
              <a:off x="901420" y="4724400"/>
              <a:ext cx="546380" cy="462151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990600" y="4800600"/>
              <a:ext cx="546380" cy="462151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055417" y="4678680"/>
              <a:ext cx="370052" cy="538351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2938577" y="4765040"/>
              <a:ext cx="370052" cy="538351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084706" y="4693855"/>
              <a:ext cx="546380" cy="462151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5173886" y="4770055"/>
              <a:ext cx="546380" cy="462151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7329773" y="4693855"/>
              <a:ext cx="370052" cy="538351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212933" y="4780215"/>
              <a:ext cx="370052" cy="538351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5791200" y="1371600"/>
            <a:ext cx="543626" cy="544561"/>
          </a:xfrm>
          <a:prstGeom prst="ellipse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162800" y="1371600"/>
            <a:ext cx="543626" cy="544561"/>
          </a:xfrm>
          <a:prstGeom prst="ellipse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5323774" y="2579639"/>
            <a:ext cx="543626" cy="5445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6216240" y="2579639"/>
            <a:ext cx="543626" cy="544561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896877" y="2553723"/>
            <a:ext cx="543626" cy="544561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7620000" y="2514600"/>
            <a:ext cx="543626" cy="544561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6400800" y="1586658"/>
            <a:ext cx="696026" cy="89742"/>
            <a:chOff x="6553200" y="1586658"/>
            <a:chExt cx="696026" cy="89742"/>
          </a:xfrm>
        </p:grpSpPr>
        <p:cxnSp>
          <p:nvCxnSpPr>
            <p:cNvPr id="76" name="Straight Arrow Connector 75"/>
            <p:cNvCxnSpPr/>
            <p:nvPr/>
          </p:nvCxnSpPr>
          <p:spPr>
            <a:xfrm flipV="1">
              <a:off x="6553200" y="1586658"/>
              <a:ext cx="696026" cy="1747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6553200" y="1676400"/>
              <a:ext cx="696026" cy="0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 rot="20904167">
            <a:off x="5617919" y="1967764"/>
            <a:ext cx="389517" cy="589905"/>
            <a:chOff x="5576931" y="2183501"/>
            <a:chExt cx="300695" cy="322565"/>
          </a:xfrm>
        </p:grpSpPr>
        <p:cxnSp>
          <p:nvCxnSpPr>
            <p:cNvPr id="80" name="Straight Arrow Connector 79"/>
            <p:cNvCxnSpPr/>
            <p:nvPr/>
          </p:nvCxnSpPr>
          <p:spPr>
            <a:xfrm flipV="1">
              <a:off x="5576931" y="2183501"/>
              <a:ext cx="258502" cy="276908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5619124" y="2229158"/>
              <a:ext cx="258502" cy="276908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6062755" y="1916161"/>
            <a:ext cx="396562" cy="674639"/>
            <a:chOff x="6161974" y="2032114"/>
            <a:chExt cx="230357" cy="374309"/>
          </a:xfrm>
        </p:grpSpPr>
        <p:cxnSp>
          <p:nvCxnSpPr>
            <p:cNvPr id="83" name="Straight Arrow Connector 82"/>
            <p:cNvCxnSpPr/>
            <p:nvPr/>
          </p:nvCxnSpPr>
          <p:spPr>
            <a:xfrm>
              <a:off x="6217253" y="2032114"/>
              <a:ext cx="175078" cy="322565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6161974" y="2083858"/>
              <a:ext cx="175078" cy="322565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 rot="20563883">
            <a:off x="7078083" y="1924695"/>
            <a:ext cx="389517" cy="589905"/>
            <a:chOff x="5576931" y="2183501"/>
            <a:chExt cx="300695" cy="322565"/>
          </a:xfrm>
        </p:grpSpPr>
        <p:cxnSp>
          <p:nvCxnSpPr>
            <p:cNvPr id="88" name="Straight Arrow Connector 87"/>
            <p:cNvCxnSpPr/>
            <p:nvPr/>
          </p:nvCxnSpPr>
          <p:spPr>
            <a:xfrm flipV="1">
              <a:off x="5576931" y="2183501"/>
              <a:ext cx="258502" cy="276908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5619124" y="2229158"/>
              <a:ext cx="258502" cy="276908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7551258" y="1905000"/>
            <a:ext cx="297342" cy="599272"/>
            <a:chOff x="6161974" y="2032114"/>
            <a:chExt cx="230357" cy="374309"/>
          </a:xfrm>
        </p:grpSpPr>
        <p:cxnSp>
          <p:nvCxnSpPr>
            <p:cNvPr id="91" name="Straight Arrow Connector 90"/>
            <p:cNvCxnSpPr/>
            <p:nvPr/>
          </p:nvCxnSpPr>
          <p:spPr>
            <a:xfrm>
              <a:off x="6217253" y="2032114"/>
              <a:ext cx="175078" cy="322565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>
              <a:off x="6161974" y="2083858"/>
              <a:ext cx="175078" cy="322565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867400" y="1459468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</a:t>
            </a:r>
            <a:endParaRPr lang="en-US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7201346" y="14478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</a:t>
            </a:r>
            <a:endParaRPr lang="en-US" b="1" dirty="0"/>
          </a:p>
        </p:txBody>
      </p:sp>
      <p:sp>
        <p:nvSpPr>
          <p:cNvPr id="95" name="TextBox 94"/>
          <p:cNvSpPr txBox="1"/>
          <p:nvPr/>
        </p:nvSpPr>
        <p:spPr>
          <a:xfrm>
            <a:off x="5383951" y="263979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</a:t>
            </a:r>
            <a:endParaRPr lang="en-US" b="1" dirty="0"/>
          </a:p>
        </p:txBody>
      </p:sp>
      <p:sp>
        <p:nvSpPr>
          <p:cNvPr id="96" name="TextBox 95"/>
          <p:cNvSpPr txBox="1"/>
          <p:nvPr/>
        </p:nvSpPr>
        <p:spPr>
          <a:xfrm>
            <a:off x="6286946" y="262967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97" name="TextBox 96"/>
          <p:cNvSpPr txBox="1"/>
          <p:nvPr/>
        </p:nvSpPr>
        <p:spPr>
          <a:xfrm>
            <a:off x="6972746" y="261671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18</a:t>
            </a:r>
            <a:endParaRPr lang="en-US" b="1" dirty="0"/>
          </a:p>
        </p:txBody>
      </p:sp>
      <p:sp>
        <p:nvSpPr>
          <p:cNvPr id="98" name="TextBox 97"/>
          <p:cNvSpPr txBox="1"/>
          <p:nvPr/>
        </p:nvSpPr>
        <p:spPr>
          <a:xfrm>
            <a:off x="7710382" y="262812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24</a:t>
            </a:r>
            <a:endParaRPr lang="en-US" b="1" dirty="0"/>
          </a:p>
        </p:txBody>
      </p:sp>
      <p:sp>
        <p:nvSpPr>
          <p:cNvPr id="99" name="Right Arrow 98"/>
          <p:cNvSpPr/>
          <p:nvPr/>
        </p:nvSpPr>
        <p:spPr>
          <a:xfrm>
            <a:off x="4267200" y="1828800"/>
            <a:ext cx="609600" cy="650586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4800600" y="3471446"/>
            <a:ext cx="3457597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/>
              <a:t>discriminative </a:t>
            </a:r>
            <a:r>
              <a:rPr lang="en-US" sz="1600" b="1" dirty="0"/>
              <a:t>node and edge weights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33400" y="4826000"/>
            <a:ext cx="3233065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/>
              <a:t>t</a:t>
            </a:r>
            <a:r>
              <a:rPr lang="en-US" sz="1600" b="1" dirty="0" smtClean="0"/>
              <a:t>ree nodes (indices to action words)</a:t>
            </a:r>
            <a:endParaRPr lang="en-US" sz="1600" b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4353560" y="4827806"/>
            <a:ext cx="4333174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/>
              <a:t>adjacency </a:t>
            </a:r>
            <a:r>
              <a:rPr lang="en-US" sz="1600" b="1" dirty="0"/>
              <a:t>matrices for time, space and hierarchy</a:t>
            </a:r>
          </a:p>
        </p:txBody>
      </p:sp>
    </p:spTree>
    <p:extLst>
      <p:ext uri="{BB962C8B-B14F-4D97-AF65-F5344CB8AC3E}">
        <p14:creationId xmlns:p14="http://schemas.microsoft.com/office/powerpoint/2010/main" val="2611705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uiExpand="1" build="p"/>
      <p:bldP spid="100" grpId="0" animBg="1"/>
      <p:bldP spid="101" grpId="0" animBg="1"/>
      <p:bldP spid="1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Ensemble of Space-Time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action class </a:t>
            </a:r>
            <a:r>
              <a:rPr lang="en-US" dirty="0" smtClean="0"/>
              <a:t>   , </a:t>
            </a:r>
            <a:r>
              <a:rPr lang="en-US" dirty="0"/>
              <a:t>a collection of trees </a:t>
            </a:r>
            <a:r>
              <a:rPr lang="en-US" dirty="0" smtClean="0"/>
              <a:t>     is used to construct action classifier            .   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B60D-A759-4128-8B1B-4CEF8A6FA345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648" y="1827289"/>
            <a:ext cx="218552" cy="258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209800"/>
            <a:ext cx="1295400" cy="4408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440" y="1728864"/>
            <a:ext cx="328160" cy="381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40280" y="3485228"/>
            <a:ext cx="4846320" cy="858172"/>
            <a:chOff x="2240280" y="2804194"/>
            <a:chExt cx="4846320" cy="8581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r="76410"/>
            <a:stretch/>
          </p:blipFill>
          <p:spPr>
            <a:xfrm>
              <a:off x="2240280" y="2808960"/>
              <a:ext cx="1635760" cy="85340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53187"/>
            <a:stretch/>
          </p:blipFill>
          <p:spPr>
            <a:xfrm>
              <a:off x="3840480" y="2804194"/>
              <a:ext cx="3246120" cy="85340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475327" y="2938046"/>
            <a:ext cx="1532033" cy="958298"/>
            <a:chOff x="970923" y="4219775"/>
            <a:chExt cx="1532033" cy="958298"/>
          </a:xfrm>
        </p:grpSpPr>
        <p:sp>
          <p:nvSpPr>
            <p:cNvPr id="11" name="TextBox 10"/>
            <p:cNvSpPr txBox="1"/>
            <p:nvPr/>
          </p:nvSpPr>
          <p:spPr>
            <a:xfrm>
              <a:off x="970923" y="4219775"/>
              <a:ext cx="1191673" cy="338554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b="1" dirty="0"/>
                <a:t>v</a:t>
              </a:r>
              <a:r>
                <a:rPr lang="en-US" sz="1600" b="1" dirty="0" smtClean="0"/>
                <a:t>ideo graph</a:t>
              </a:r>
              <a:endParaRPr lang="en-US" sz="1600" b="1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2274356" y="5178073"/>
              <a:ext cx="228600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162596" y="4558329"/>
              <a:ext cx="152400" cy="213394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989333" y="3886200"/>
            <a:ext cx="1613907" cy="1066800"/>
            <a:chOff x="3989333" y="3352800"/>
            <a:chExt cx="1613907" cy="10668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257800" y="3352800"/>
              <a:ext cx="345440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5105400" y="3383297"/>
              <a:ext cx="325120" cy="799181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989333" y="4111823"/>
              <a:ext cx="1457579" cy="307777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ensemble weight</a:t>
              </a:r>
              <a:endParaRPr lang="en-US" sz="1400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15000" y="3886200"/>
            <a:ext cx="2017975" cy="826234"/>
            <a:chOff x="5715000" y="3352800"/>
            <a:chExt cx="2017975" cy="826234"/>
          </a:xfrm>
        </p:grpSpPr>
        <p:sp>
          <p:nvSpPr>
            <p:cNvPr id="22" name="TextBox 21"/>
            <p:cNvSpPr txBox="1"/>
            <p:nvPr/>
          </p:nvSpPr>
          <p:spPr>
            <a:xfrm>
              <a:off x="5867400" y="3840480"/>
              <a:ext cx="1865575" cy="338554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1600" b="1" dirty="0"/>
                <a:t>t</a:t>
              </a:r>
              <a:r>
                <a:rPr lang="en-US" sz="1600" b="1" dirty="0" smtClean="0"/>
                <a:t>ree matching score</a:t>
              </a:r>
              <a:endParaRPr lang="en-US" sz="1600" b="1" i="1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5715000" y="3352800"/>
              <a:ext cx="1340383" cy="508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6400800" y="3373104"/>
              <a:ext cx="0" cy="45721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3152553" y="2936240"/>
            <a:ext cx="1936768" cy="958298"/>
            <a:chOff x="2274356" y="4219775"/>
            <a:chExt cx="1936768" cy="958298"/>
          </a:xfrm>
        </p:grpSpPr>
        <p:sp>
          <p:nvSpPr>
            <p:cNvPr id="36" name="TextBox 35"/>
            <p:cNvSpPr txBox="1"/>
            <p:nvPr/>
          </p:nvSpPr>
          <p:spPr>
            <a:xfrm>
              <a:off x="2502130" y="4219775"/>
              <a:ext cx="1708994" cy="338554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collection of trees</a:t>
              </a:r>
              <a:endParaRPr lang="en-US" sz="1600" b="1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2274356" y="5178073"/>
              <a:ext cx="228600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2408563" y="4560135"/>
              <a:ext cx="93567" cy="22860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17797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 for Action Recognition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F69F-37AA-481F-8132-1196453F6863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282424"/>
              </p:ext>
            </p:extLst>
          </p:nvPr>
        </p:nvGraphicFramePr>
        <p:xfrm>
          <a:off x="228600" y="1524000"/>
          <a:ext cx="8686800" cy="39640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905000"/>
                <a:gridCol w="1569720"/>
                <a:gridCol w="1737360"/>
                <a:gridCol w="1737360"/>
                <a:gridCol w="1737360"/>
              </a:tblGrid>
              <a:tr h="970052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Space-time</a:t>
                      </a:r>
                      <a:r>
                        <a:rPr lang="en-US" sz="1600" b="1" baseline="0" dirty="0" smtClean="0"/>
                        <a:t> structural information</a:t>
                      </a:r>
                      <a:endParaRPr lang="en-US" sz="16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Number</a:t>
                      </a:r>
                      <a:r>
                        <a:rPr lang="en-US" sz="1600" b="1" baseline="0" dirty="0" smtClean="0"/>
                        <a:t> of structures</a:t>
                      </a:r>
                      <a:endParaRPr lang="en-US" sz="16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Topology</a:t>
                      </a:r>
                      <a:r>
                        <a:rPr lang="en-US" sz="1600" b="1" baseline="0" dirty="0" smtClean="0"/>
                        <a:t> of the structures</a:t>
                      </a:r>
                      <a:endParaRPr lang="en-US" sz="1600" b="1" dirty="0" smtClean="0"/>
                    </a:p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Supervision</a:t>
                      </a:r>
                    </a:p>
                  </a:txBody>
                  <a:tcPr anchor="ctr"/>
                </a:tc>
              </a:tr>
              <a:tr h="57744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Bag</a:t>
                      </a:r>
                      <a:r>
                        <a:rPr lang="en-US" sz="1600" b="1" baseline="0" dirty="0" smtClean="0"/>
                        <a:t>-of-Words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Discarded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action class label of video</a:t>
                      </a:r>
                    </a:p>
                  </a:txBody>
                  <a:tcPr anchor="ctr"/>
                </a:tc>
              </a:tr>
              <a:tr h="65129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Space-Time Pyramid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Weakly captured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action class label of video</a:t>
                      </a:r>
                    </a:p>
                  </a:txBody>
                  <a:tcPr anchor="ctr"/>
                </a:tc>
              </a:tr>
              <a:tr h="111232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Structural</a:t>
                      </a:r>
                      <a:r>
                        <a:rPr lang="en-US" sz="1600" b="1" baseline="0" dirty="0" smtClean="0"/>
                        <a:t> Models</a:t>
                      </a:r>
                    </a:p>
                    <a:p>
                      <a:pPr algn="ctr"/>
                      <a:r>
                        <a:rPr lang="en-US" sz="1600" b="1" baseline="0" dirty="0" smtClean="0"/>
                        <a:t>(past works)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captured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Predefined,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often 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predefined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action class label of video +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human bounding box annotations</a:t>
                      </a:r>
                      <a:endParaRPr lang="en-US" sz="1600" dirty="0" smtClean="0"/>
                    </a:p>
                  </a:txBody>
                  <a:tcPr anchor="ctr"/>
                </a:tc>
              </a:tr>
              <a:tr h="65129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Ensemble of Space-Time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Trees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Better captured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discovered from training data</a:t>
                      </a:r>
                      <a:endParaRPr lang="en-US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discovered from training data</a:t>
                      </a:r>
                      <a:endParaRPr lang="en-US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action class label of video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337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b="1" dirty="0" smtClean="0"/>
              <a:t>The Algorithm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F69F-37AA-481F-8132-1196453F6863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4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61722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Apple Chancery"/>
              </a:rPr>
              <a:t>Learning Action Words</a:t>
            </a:r>
            <a:endParaRPr lang="en-US" dirty="0">
              <a:cs typeface="Apple Chancery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48FE-01D3-4361-9874-6E2920FBF9FD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16</a:t>
            </a:fld>
            <a:endParaRPr lang="en-US"/>
          </a:p>
        </p:txBody>
      </p:sp>
      <p:pic>
        <p:nvPicPr>
          <p:cNvPr id="1026" name="Picture 2" descr="C:\Users\shugaoma\Dropbox\CVPR2015_oral\Learning Wor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" y="6138446"/>
            <a:ext cx="2831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FBFBF"/>
                </a:solidFill>
              </a:rPr>
              <a:t>i</a:t>
            </a:r>
            <a:r>
              <a:rPr lang="en-US" sz="1600" dirty="0" smtClean="0">
                <a:solidFill>
                  <a:srgbClr val="BFBFBF"/>
                </a:solidFill>
              </a:rPr>
              <a:t>mage credit</a:t>
            </a:r>
            <a:r>
              <a:rPr lang="en-US" sz="1600" dirty="0">
                <a:solidFill>
                  <a:srgbClr val="BFBFBF"/>
                </a:solidFill>
              </a:rPr>
              <a:t>: familysponge.com</a:t>
            </a:r>
            <a:endParaRPr lang="en-US" sz="1600" dirty="0" smtClean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6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Punched Tape 16"/>
          <p:cNvSpPr/>
          <p:nvPr/>
        </p:nvSpPr>
        <p:spPr>
          <a:xfrm>
            <a:off x="5715000" y="1459104"/>
            <a:ext cx="990600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Punched Tape 18"/>
          <p:cNvSpPr/>
          <p:nvPr/>
        </p:nvSpPr>
        <p:spPr>
          <a:xfrm>
            <a:off x="3648290" y="4035028"/>
            <a:ext cx="314110" cy="304800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Punched Tape 21"/>
          <p:cNvSpPr/>
          <p:nvPr/>
        </p:nvSpPr>
        <p:spPr>
          <a:xfrm>
            <a:off x="3256660" y="4416028"/>
            <a:ext cx="304800" cy="226703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Punched Tape 24"/>
          <p:cNvSpPr/>
          <p:nvPr/>
        </p:nvSpPr>
        <p:spPr>
          <a:xfrm>
            <a:off x="3260800" y="2749905"/>
            <a:ext cx="457200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Punched Tape 25"/>
          <p:cNvSpPr/>
          <p:nvPr/>
        </p:nvSpPr>
        <p:spPr>
          <a:xfrm>
            <a:off x="4628260" y="1459104"/>
            <a:ext cx="762000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lowchart: Punched Tape 78"/>
          <p:cNvSpPr/>
          <p:nvPr/>
        </p:nvSpPr>
        <p:spPr>
          <a:xfrm>
            <a:off x="3201430" y="1190228"/>
            <a:ext cx="654779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lowchart: Punched Tape 79"/>
          <p:cNvSpPr/>
          <p:nvPr/>
        </p:nvSpPr>
        <p:spPr>
          <a:xfrm>
            <a:off x="3790060" y="4416028"/>
            <a:ext cx="314110" cy="304800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lowchart: Punched Tape 80"/>
          <p:cNvSpPr/>
          <p:nvPr/>
        </p:nvSpPr>
        <p:spPr>
          <a:xfrm>
            <a:off x="4800600" y="4462118"/>
            <a:ext cx="304800" cy="226703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Punched Tape 83"/>
          <p:cNvSpPr/>
          <p:nvPr/>
        </p:nvSpPr>
        <p:spPr>
          <a:xfrm>
            <a:off x="3424120" y="2408216"/>
            <a:ext cx="457200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Flowchart: Punched Tape 118"/>
          <p:cNvSpPr/>
          <p:nvPr/>
        </p:nvSpPr>
        <p:spPr>
          <a:xfrm>
            <a:off x="4953000" y="4185531"/>
            <a:ext cx="304800" cy="226703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/>
          <p:cNvSpPr txBox="1"/>
          <p:nvPr/>
        </p:nvSpPr>
        <p:spPr>
          <a:xfrm>
            <a:off x="2971800" y="3208496"/>
            <a:ext cx="3232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 Space-Time Segments</a:t>
            </a:r>
            <a:endParaRPr lang="en-US" b="1" dirty="0">
              <a:solidFill>
                <a:srgbClr val="99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n 1"/>
          <p:cNvSpPr/>
          <p:nvPr/>
        </p:nvSpPr>
        <p:spPr>
          <a:xfrm>
            <a:off x="228600" y="2751117"/>
            <a:ext cx="1447800" cy="1410911"/>
          </a:xfrm>
          <a:prstGeom prst="can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7019" y="3271906"/>
            <a:ext cx="1146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Training 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Videos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lowchart: Punched Tape 80"/>
          <p:cNvSpPr/>
          <p:nvPr/>
        </p:nvSpPr>
        <p:spPr>
          <a:xfrm>
            <a:off x="5186770" y="4435737"/>
            <a:ext cx="304800" cy="226703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Punched Tape 24"/>
          <p:cNvSpPr/>
          <p:nvPr/>
        </p:nvSpPr>
        <p:spPr>
          <a:xfrm>
            <a:off x="3904360" y="2789216"/>
            <a:ext cx="575640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Punched Tape 78"/>
          <p:cNvSpPr/>
          <p:nvPr/>
        </p:nvSpPr>
        <p:spPr>
          <a:xfrm>
            <a:off x="2339427" y="1178672"/>
            <a:ext cx="654779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Punched Tape 78"/>
          <p:cNvSpPr/>
          <p:nvPr/>
        </p:nvSpPr>
        <p:spPr>
          <a:xfrm>
            <a:off x="2737159" y="1646217"/>
            <a:ext cx="654779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Punched Tape 16"/>
          <p:cNvSpPr/>
          <p:nvPr/>
        </p:nvSpPr>
        <p:spPr>
          <a:xfrm>
            <a:off x="5105400" y="1952228"/>
            <a:ext cx="990600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100230" y="2485628"/>
            <a:ext cx="11194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 …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lowchart: Punched Tape 80"/>
          <p:cNvSpPr/>
          <p:nvPr/>
        </p:nvSpPr>
        <p:spPr>
          <a:xfrm>
            <a:off x="4648200" y="5452718"/>
            <a:ext cx="304800" cy="226703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Punched Tape 118"/>
          <p:cNvSpPr/>
          <p:nvPr/>
        </p:nvSpPr>
        <p:spPr>
          <a:xfrm>
            <a:off x="4800600" y="5176131"/>
            <a:ext cx="304800" cy="226703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Punched Tape 80"/>
          <p:cNvSpPr/>
          <p:nvPr/>
        </p:nvSpPr>
        <p:spPr>
          <a:xfrm>
            <a:off x="5034370" y="5426337"/>
            <a:ext cx="304800" cy="226703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Punched Tape 80"/>
          <p:cNvSpPr/>
          <p:nvPr/>
        </p:nvSpPr>
        <p:spPr>
          <a:xfrm>
            <a:off x="5186770" y="5635228"/>
            <a:ext cx="304800" cy="226703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201430" y="5863828"/>
            <a:ext cx="315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Space-Time Segments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981200" y="3222804"/>
            <a:ext cx="609600" cy="6344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001751" y="5242161"/>
            <a:ext cx="11194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 …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1F3BF-E7BD-4D86-83B1-451868E6F4C6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17</a:t>
            </a:fld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0640" y="251043"/>
            <a:ext cx="8572603" cy="461665"/>
          </a:xfrm>
          <a:prstGeom prst="rect">
            <a:avLst/>
          </a:prstGeom>
          <a:solidFill>
            <a:srgbClr val="E6905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Extracting Hierarchical Space-Time Segments (Ma </a:t>
            </a:r>
            <a:r>
              <a:rPr lang="en-US" sz="2400" b="1" i="1" dirty="0" smtClean="0"/>
              <a:t>et al. </a:t>
            </a:r>
            <a:r>
              <a:rPr lang="en-US" sz="2400" b="1" dirty="0" smtClean="0"/>
              <a:t>ICCV 2013)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5036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Punched Tape 16"/>
          <p:cNvSpPr/>
          <p:nvPr/>
        </p:nvSpPr>
        <p:spPr>
          <a:xfrm>
            <a:off x="5715000" y="1463569"/>
            <a:ext cx="990600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Punched Tape 18"/>
          <p:cNvSpPr/>
          <p:nvPr/>
        </p:nvSpPr>
        <p:spPr>
          <a:xfrm>
            <a:off x="3648290" y="4040000"/>
            <a:ext cx="314110" cy="304800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Punched Tape 21"/>
          <p:cNvSpPr/>
          <p:nvPr/>
        </p:nvSpPr>
        <p:spPr>
          <a:xfrm>
            <a:off x="3256660" y="4421000"/>
            <a:ext cx="304800" cy="226703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Punched Tape 24"/>
          <p:cNvSpPr/>
          <p:nvPr/>
        </p:nvSpPr>
        <p:spPr>
          <a:xfrm>
            <a:off x="3260800" y="2754370"/>
            <a:ext cx="457200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Punched Tape 25"/>
          <p:cNvSpPr/>
          <p:nvPr/>
        </p:nvSpPr>
        <p:spPr>
          <a:xfrm>
            <a:off x="4628260" y="1463569"/>
            <a:ext cx="762000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lowchart: Punched Tape 78"/>
          <p:cNvSpPr/>
          <p:nvPr/>
        </p:nvSpPr>
        <p:spPr>
          <a:xfrm>
            <a:off x="3201430" y="1194693"/>
            <a:ext cx="654779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lowchart: Punched Tape 79"/>
          <p:cNvSpPr/>
          <p:nvPr/>
        </p:nvSpPr>
        <p:spPr>
          <a:xfrm>
            <a:off x="3790060" y="4421000"/>
            <a:ext cx="314110" cy="304800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lowchart: Punched Tape 80"/>
          <p:cNvSpPr/>
          <p:nvPr/>
        </p:nvSpPr>
        <p:spPr>
          <a:xfrm>
            <a:off x="4800600" y="4467090"/>
            <a:ext cx="304800" cy="226703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Punched Tape 83"/>
          <p:cNvSpPr/>
          <p:nvPr/>
        </p:nvSpPr>
        <p:spPr>
          <a:xfrm>
            <a:off x="3424120" y="2412681"/>
            <a:ext cx="457200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Flowchart: Punched Tape 118"/>
          <p:cNvSpPr/>
          <p:nvPr/>
        </p:nvSpPr>
        <p:spPr>
          <a:xfrm>
            <a:off x="4953000" y="4190503"/>
            <a:ext cx="304800" cy="226703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Punched Tape 80"/>
          <p:cNvSpPr/>
          <p:nvPr/>
        </p:nvSpPr>
        <p:spPr>
          <a:xfrm>
            <a:off x="5186770" y="4440709"/>
            <a:ext cx="304800" cy="226703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Punched Tape 24"/>
          <p:cNvSpPr/>
          <p:nvPr/>
        </p:nvSpPr>
        <p:spPr>
          <a:xfrm>
            <a:off x="3904360" y="2793681"/>
            <a:ext cx="575640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Punched Tape 78"/>
          <p:cNvSpPr/>
          <p:nvPr/>
        </p:nvSpPr>
        <p:spPr>
          <a:xfrm>
            <a:off x="2339427" y="1183137"/>
            <a:ext cx="654779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Punched Tape 78"/>
          <p:cNvSpPr/>
          <p:nvPr/>
        </p:nvSpPr>
        <p:spPr>
          <a:xfrm>
            <a:off x="2737159" y="1650682"/>
            <a:ext cx="654779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Punched Tape 16"/>
          <p:cNvSpPr/>
          <p:nvPr/>
        </p:nvSpPr>
        <p:spPr>
          <a:xfrm>
            <a:off x="5105400" y="1956693"/>
            <a:ext cx="990600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128430" y="889893"/>
            <a:ext cx="2046770" cy="1294189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414430" y="1144925"/>
            <a:ext cx="2595970" cy="1294189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814230" y="2337693"/>
            <a:ext cx="2046770" cy="950078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100230" y="2490093"/>
            <a:ext cx="11194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 …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982430" y="3926225"/>
            <a:ext cx="1513370" cy="950078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658830" y="3961903"/>
            <a:ext cx="979970" cy="840097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Punched Tape 80"/>
          <p:cNvSpPr/>
          <p:nvPr/>
        </p:nvSpPr>
        <p:spPr>
          <a:xfrm>
            <a:off x="4648200" y="5457690"/>
            <a:ext cx="304800" cy="226703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Punched Tape 118"/>
          <p:cNvSpPr/>
          <p:nvPr/>
        </p:nvSpPr>
        <p:spPr>
          <a:xfrm>
            <a:off x="4800600" y="5181103"/>
            <a:ext cx="304800" cy="226703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Punched Tape 80"/>
          <p:cNvSpPr/>
          <p:nvPr/>
        </p:nvSpPr>
        <p:spPr>
          <a:xfrm>
            <a:off x="5034370" y="5431309"/>
            <a:ext cx="304800" cy="226703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506430" y="4952503"/>
            <a:ext cx="1132370" cy="106680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Punched Tape 80"/>
          <p:cNvSpPr/>
          <p:nvPr/>
        </p:nvSpPr>
        <p:spPr>
          <a:xfrm>
            <a:off x="5186770" y="5640200"/>
            <a:ext cx="304800" cy="226703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001751" y="5247133"/>
            <a:ext cx="11194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 …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1981200" y="3227269"/>
            <a:ext cx="609600" cy="6344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556500" y="4348478"/>
            <a:ext cx="609600" cy="621268"/>
            <a:chOff x="7848600" y="445532"/>
            <a:chExt cx="609600" cy="621268"/>
          </a:xfrm>
          <a:solidFill>
            <a:schemeClr val="accent1"/>
          </a:solidFill>
        </p:grpSpPr>
        <p:sp>
          <p:nvSpPr>
            <p:cNvPr id="7" name="Oval 6"/>
            <p:cNvSpPr/>
            <p:nvPr/>
          </p:nvSpPr>
          <p:spPr>
            <a:xfrm>
              <a:off x="7848600" y="445532"/>
              <a:ext cx="609600" cy="62126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965142" y="495300"/>
              <a:ext cx="340658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1</a:t>
              </a:r>
              <a:endParaRPr lang="en-US" sz="2400" b="1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305800" y="4355603"/>
            <a:ext cx="609600" cy="621268"/>
            <a:chOff x="7848600" y="445532"/>
            <a:chExt cx="609600" cy="621268"/>
          </a:xfrm>
          <a:solidFill>
            <a:schemeClr val="accent1"/>
          </a:solidFill>
        </p:grpSpPr>
        <p:sp>
          <p:nvSpPr>
            <p:cNvPr id="55" name="Oval 54"/>
            <p:cNvSpPr/>
            <p:nvPr/>
          </p:nvSpPr>
          <p:spPr>
            <a:xfrm>
              <a:off x="7848600" y="445532"/>
              <a:ext cx="609600" cy="62126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965142" y="495300"/>
              <a:ext cx="340658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2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569200" y="5195584"/>
            <a:ext cx="609600" cy="621268"/>
            <a:chOff x="7848600" y="445532"/>
            <a:chExt cx="609600" cy="621268"/>
          </a:xfrm>
          <a:solidFill>
            <a:schemeClr val="accent1"/>
          </a:solidFill>
        </p:grpSpPr>
        <p:sp>
          <p:nvSpPr>
            <p:cNvPr id="58" name="Oval 57"/>
            <p:cNvSpPr/>
            <p:nvPr/>
          </p:nvSpPr>
          <p:spPr>
            <a:xfrm>
              <a:off x="7848600" y="445532"/>
              <a:ext cx="609600" cy="62126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965142" y="495300"/>
              <a:ext cx="340658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3</a:t>
              </a:r>
              <a:endParaRPr lang="en-US" sz="2400" b="1" dirty="0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8424584" y="5221944"/>
            <a:ext cx="595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38392" y="6059825"/>
            <a:ext cx="218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Action Words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urved Connector 12"/>
          <p:cNvCxnSpPr>
            <a:stCxn id="37" idx="7"/>
            <a:endCxn id="7" idx="1"/>
          </p:cNvCxnSpPr>
          <p:nvPr/>
        </p:nvCxnSpPr>
        <p:spPr>
          <a:xfrm rot="16200000" flipH="1">
            <a:off x="5772923" y="2566610"/>
            <a:ext cx="374100" cy="3371602"/>
          </a:xfrm>
          <a:prstGeom prst="curvedConnector3">
            <a:avLst>
              <a:gd name="adj1" fmla="val -98299"/>
            </a:avLst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>
            <a:stCxn id="39" idx="7"/>
            <a:endCxn id="55" idx="1"/>
          </p:cNvCxnSpPr>
          <p:nvPr/>
        </p:nvCxnSpPr>
        <p:spPr>
          <a:xfrm rot="16200000" flipH="1">
            <a:off x="6764353" y="2815866"/>
            <a:ext cx="361654" cy="2899787"/>
          </a:xfrm>
          <a:prstGeom prst="curvedConnector3">
            <a:avLst>
              <a:gd name="adj1" fmla="val -97228"/>
            </a:avLst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43" idx="7"/>
            <a:endCxn id="58" idx="1"/>
          </p:cNvCxnSpPr>
          <p:nvPr/>
        </p:nvCxnSpPr>
        <p:spPr>
          <a:xfrm rot="16200000" flipH="1">
            <a:off x="6476803" y="4104896"/>
            <a:ext cx="177835" cy="2185506"/>
          </a:xfrm>
          <a:prstGeom prst="curvedConnector3">
            <a:avLst>
              <a:gd name="adj1" fmla="val -216397"/>
            </a:avLst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7543800" y="1047868"/>
            <a:ext cx="609600" cy="621268"/>
            <a:chOff x="7848600" y="445532"/>
            <a:chExt cx="609600" cy="621268"/>
          </a:xfrm>
          <a:solidFill>
            <a:srgbClr val="993300"/>
          </a:solidFill>
        </p:grpSpPr>
        <p:sp>
          <p:nvSpPr>
            <p:cNvPr id="86" name="Oval 85"/>
            <p:cNvSpPr/>
            <p:nvPr/>
          </p:nvSpPr>
          <p:spPr>
            <a:xfrm>
              <a:off x="7848600" y="445532"/>
              <a:ext cx="609600" cy="62126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65142" y="495300"/>
              <a:ext cx="340658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1</a:t>
              </a:r>
              <a:endParaRPr lang="en-US" sz="2400" b="1" dirty="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8293100" y="1080393"/>
            <a:ext cx="609600" cy="621268"/>
            <a:chOff x="7848600" y="445532"/>
            <a:chExt cx="609600" cy="621268"/>
          </a:xfrm>
          <a:solidFill>
            <a:srgbClr val="993300"/>
          </a:solidFill>
        </p:grpSpPr>
        <p:sp>
          <p:nvSpPr>
            <p:cNvPr id="89" name="Oval 88"/>
            <p:cNvSpPr/>
            <p:nvPr/>
          </p:nvSpPr>
          <p:spPr>
            <a:xfrm>
              <a:off x="7848600" y="445532"/>
              <a:ext cx="609600" cy="62126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65142" y="495300"/>
              <a:ext cx="340658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2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7556500" y="1894974"/>
            <a:ext cx="609600" cy="621268"/>
            <a:chOff x="7848600" y="445532"/>
            <a:chExt cx="609600" cy="621268"/>
          </a:xfrm>
          <a:solidFill>
            <a:srgbClr val="993300"/>
          </a:solidFill>
        </p:grpSpPr>
        <p:sp>
          <p:nvSpPr>
            <p:cNvPr id="92" name="Oval 91"/>
            <p:cNvSpPr/>
            <p:nvPr/>
          </p:nvSpPr>
          <p:spPr>
            <a:xfrm>
              <a:off x="7848600" y="445532"/>
              <a:ext cx="609600" cy="62126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65142" y="495300"/>
              <a:ext cx="340658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3</a:t>
              </a:r>
              <a:endParaRPr lang="en-US" sz="2400" b="1" dirty="0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8411884" y="1921334"/>
            <a:ext cx="595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Curved Connector 70"/>
          <p:cNvCxnSpPr>
            <a:stCxn id="3" idx="7"/>
            <a:endCxn id="89" idx="0"/>
          </p:cNvCxnSpPr>
          <p:nvPr/>
        </p:nvCxnSpPr>
        <p:spPr>
          <a:xfrm rot="16200000" flipH="1">
            <a:off x="6236193" y="-1281313"/>
            <a:ext cx="970" cy="4722443"/>
          </a:xfrm>
          <a:prstGeom prst="curvedConnector3">
            <a:avLst>
              <a:gd name="adj1" fmla="val -33941237"/>
            </a:avLst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stCxn id="33" idx="7"/>
            <a:endCxn id="86" idx="1"/>
          </p:cNvCxnSpPr>
          <p:nvPr/>
        </p:nvCxnSpPr>
        <p:spPr>
          <a:xfrm rot="5400000" flipH="1" flipV="1">
            <a:off x="7033849" y="735231"/>
            <a:ext cx="195604" cy="1002845"/>
          </a:xfrm>
          <a:prstGeom prst="curvedConnector3">
            <a:avLst>
              <a:gd name="adj1" fmla="val 165991"/>
            </a:avLst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34" idx="6"/>
            <a:endCxn id="92" idx="3"/>
          </p:cNvCxnSpPr>
          <p:nvPr/>
        </p:nvCxnSpPr>
        <p:spPr>
          <a:xfrm flipV="1">
            <a:off x="4861000" y="2425259"/>
            <a:ext cx="2784774" cy="387473"/>
          </a:xfrm>
          <a:prstGeom prst="curvedConnector2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CB014-92C1-4963-8346-B786CE7ED1FC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18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640" y="248920"/>
            <a:ext cx="3358420" cy="461665"/>
          </a:xfrm>
          <a:prstGeom prst="rect">
            <a:avLst/>
          </a:prstGeom>
          <a:solidFill>
            <a:srgbClr val="E6905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Discriminative Clustering</a:t>
            </a:r>
            <a:endParaRPr lang="en-US" sz="2400" b="1" dirty="0"/>
          </a:p>
        </p:txBody>
      </p:sp>
      <p:sp>
        <p:nvSpPr>
          <p:cNvPr id="95" name="TextBox 94"/>
          <p:cNvSpPr txBox="1"/>
          <p:nvPr/>
        </p:nvSpPr>
        <p:spPr>
          <a:xfrm>
            <a:off x="6838988" y="2935625"/>
            <a:ext cx="226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 Action Words</a:t>
            </a:r>
            <a:endParaRPr lang="en-US" b="1" dirty="0">
              <a:solidFill>
                <a:srgbClr val="99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228600" y="2759154"/>
            <a:ext cx="1447800" cy="1410911"/>
            <a:chOff x="228600" y="2678489"/>
            <a:chExt cx="1447800" cy="1410911"/>
          </a:xfrm>
        </p:grpSpPr>
        <p:sp>
          <p:nvSpPr>
            <p:cNvPr id="82" name="Can 81"/>
            <p:cNvSpPr/>
            <p:nvPr/>
          </p:nvSpPr>
          <p:spPr>
            <a:xfrm>
              <a:off x="228600" y="2678489"/>
              <a:ext cx="1447800" cy="1410911"/>
            </a:xfrm>
            <a:prstGeom prst="can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7019" y="3199278"/>
              <a:ext cx="11465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Training </a:t>
              </a:r>
            </a:p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Videos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078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F69F-37AA-481F-8132-1196453F6863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19</a:t>
            </a:fld>
            <a:endParaRPr lang="en-US"/>
          </a:p>
        </p:txBody>
      </p:sp>
      <p:grpSp>
        <p:nvGrpSpPr>
          <p:cNvPr id="111" name="Group 110"/>
          <p:cNvGrpSpPr/>
          <p:nvPr/>
        </p:nvGrpSpPr>
        <p:grpSpPr>
          <a:xfrm>
            <a:off x="788734" y="488934"/>
            <a:ext cx="2792666" cy="2793336"/>
            <a:chOff x="2667000" y="1646760"/>
            <a:chExt cx="3733800" cy="3734695"/>
          </a:xfrm>
        </p:grpSpPr>
        <p:grpSp>
          <p:nvGrpSpPr>
            <p:cNvPr id="9" name="Group 8"/>
            <p:cNvGrpSpPr/>
            <p:nvPr/>
          </p:nvGrpSpPr>
          <p:grpSpPr>
            <a:xfrm>
              <a:off x="3352800" y="1646760"/>
              <a:ext cx="381000" cy="486840"/>
              <a:chOff x="1066800" y="1646760"/>
              <a:chExt cx="381000" cy="48684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080028" y="164676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505200" y="2219980"/>
              <a:ext cx="381000" cy="486840"/>
              <a:chOff x="1066800" y="1646760"/>
              <a:chExt cx="381000" cy="48684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080028" y="164676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886200" y="1799160"/>
              <a:ext cx="381000" cy="486840"/>
              <a:chOff x="1066800" y="1646760"/>
              <a:chExt cx="381000" cy="48684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80028" y="164676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019800" y="2286000"/>
              <a:ext cx="381000" cy="499940"/>
              <a:chOff x="1066800" y="1633660"/>
              <a:chExt cx="381000" cy="49994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rgbClr val="C0504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078788" y="163366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048000" y="2296180"/>
              <a:ext cx="381000" cy="486840"/>
              <a:chOff x="1066800" y="1646760"/>
              <a:chExt cx="381000" cy="48684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80028" y="164676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262610" y="2362200"/>
              <a:ext cx="381000" cy="486710"/>
              <a:chOff x="1066800" y="1646890"/>
              <a:chExt cx="381000" cy="48671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083599" y="164689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5486400" y="2524780"/>
              <a:ext cx="381000" cy="499940"/>
              <a:chOff x="1066800" y="1633660"/>
              <a:chExt cx="381000" cy="499940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rgbClr val="C0504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078788" y="163366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5562600" y="2034570"/>
              <a:ext cx="381000" cy="499940"/>
              <a:chOff x="1066800" y="1633660"/>
              <a:chExt cx="381000" cy="499940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rgbClr val="C0504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078788" y="163366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4496084" y="1944690"/>
              <a:ext cx="381000" cy="486710"/>
              <a:chOff x="1066800" y="1646890"/>
              <a:chExt cx="381000" cy="486710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083599" y="164689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4267200" y="3124200"/>
              <a:ext cx="381000" cy="486710"/>
              <a:chOff x="1066800" y="1646890"/>
              <a:chExt cx="381000" cy="486710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083599" y="164689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3657600" y="2895600"/>
              <a:ext cx="381000" cy="486710"/>
              <a:chOff x="1066800" y="1646890"/>
              <a:chExt cx="381000" cy="486710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1083599" y="164689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3810000" y="3349300"/>
              <a:ext cx="381000" cy="486710"/>
              <a:chOff x="1066800" y="1646890"/>
              <a:chExt cx="381000" cy="486710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083599" y="164689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5867400" y="2819400"/>
              <a:ext cx="381000" cy="499940"/>
              <a:chOff x="1066800" y="1633660"/>
              <a:chExt cx="381000" cy="499940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rgbClr val="C0504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078788" y="163366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2819400" y="3593414"/>
              <a:ext cx="457200" cy="521141"/>
              <a:chOff x="533400" y="3288859"/>
              <a:chExt cx="457200" cy="521141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533400" y="3382310"/>
                <a:ext cx="457200" cy="42769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609600" y="3288859"/>
                <a:ext cx="263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FFFF"/>
                    </a:solidFill>
                  </a:rPr>
                  <a:t>-</a:t>
                </a: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3276600" y="4166634"/>
              <a:ext cx="457200" cy="507237"/>
              <a:chOff x="533400" y="3302763"/>
              <a:chExt cx="457200" cy="507237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533400" y="3382310"/>
                <a:ext cx="457200" cy="42769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609600" y="3302763"/>
                <a:ext cx="263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FFFF"/>
                    </a:solidFill>
                  </a:rPr>
                  <a:t>-</a:t>
                </a: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2667000" y="4166634"/>
              <a:ext cx="457200" cy="543968"/>
              <a:chOff x="533400" y="3266032"/>
              <a:chExt cx="457200" cy="543968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533400" y="3382310"/>
                <a:ext cx="457200" cy="42769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609600" y="3266032"/>
                <a:ext cx="263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FFFF"/>
                    </a:solidFill>
                  </a:rPr>
                  <a:t>-</a:t>
                </a: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3886200" y="4262171"/>
              <a:ext cx="457200" cy="545979"/>
              <a:chOff x="533400" y="3264021"/>
              <a:chExt cx="457200" cy="545979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533400" y="3382310"/>
                <a:ext cx="457200" cy="42769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09600" y="3264021"/>
                <a:ext cx="263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FFFF"/>
                    </a:solidFill>
                  </a:rPr>
                  <a:t>-</a:t>
                </a: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5029200" y="3210580"/>
              <a:ext cx="381000" cy="499940"/>
              <a:chOff x="1066800" y="1633660"/>
              <a:chExt cx="381000" cy="499940"/>
            </a:xfrm>
          </p:grpSpPr>
          <p:sp>
            <p:nvSpPr>
              <p:cNvPr id="90" name="Oval 89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rgbClr val="C0504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078788" y="163366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4419600" y="3591580"/>
              <a:ext cx="381000" cy="486710"/>
              <a:chOff x="1066800" y="1646890"/>
              <a:chExt cx="381000" cy="486710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1083599" y="164689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3235227" y="4835390"/>
              <a:ext cx="457200" cy="546065"/>
              <a:chOff x="533400" y="3263935"/>
              <a:chExt cx="457200" cy="546065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533400" y="3382310"/>
                <a:ext cx="457200" cy="42769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599355" y="3263935"/>
                <a:ext cx="263188" cy="400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FFFF"/>
                    </a:solidFill>
                  </a:rPr>
                  <a:t>-</a:t>
                </a: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4489888" y="4375670"/>
              <a:ext cx="457200" cy="534386"/>
              <a:chOff x="533400" y="3275614"/>
              <a:chExt cx="457200" cy="534386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533400" y="3382310"/>
                <a:ext cx="457200" cy="42769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599355" y="3275614"/>
                <a:ext cx="263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FFFF"/>
                    </a:solidFill>
                  </a:rPr>
                  <a:t>-</a:t>
                </a: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80" name="Group 179"/>
          <p:cNvGrpSpPr/>
          <p:nvPr/>
        </p:nvGrpSpPr>
        <p:grpSpPr>
          <a:xfrm>
            <a:off x="5486400" y="1143000"/>
            <a:ext cx="2963646" cy="2842617"/>
            <a:chOff x="2667000" y="1580871"/>
            <a:chExt cx="3962400" cy="3800584"/>
          </a:xfrm>
        </p:grpSpPr>
        <p:grpSp>
          <p:nvGrpSpPr>
            <p:cNvPr id="181" name="Group 180"/>
            <p:cNvGrpSpPr/>
            <p:nvPr/>
          </p:nvGrpSpPr>
          <p:grpSpPr>
            <a:xfrm>
              <a:off x="3352800" y="1646760"/>
              <a:ext cx="381000" cy="486840"/>
              <a:chOff x="1066800" y="1646760"/>
              <a:chExt cx="381000" cy="486840"/>
            </a:xfrm>
          </p:grpSpPr>
          <p:sp>
            <p:nvSpPr>
              <p:cNvPr id="245" name="Oval 244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46" name="TextBox 245"/>
              <p:cNvSpPr txBox="1"/>
              <p:nvPr/>
            </p:nvSpPr>
            <p:spPr>
              <a:xfrm>
                <a:off x="1080028" y="164676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2" name="Group 181"/>
            <p:cNvGrpSpPr/>
            <p:nvPr/>
          </p:nvGrpSpPr>
          <p:grpSpPr>
            <a:xfrm>
              <a:off x="3505200" y="2219980"/>
              <a:ext cx="381000" cy="486840"/>
              <a:chOff x="1066800" y="1646760"/>
              <a:chExt cx="381000" cy="486840"/>
            </a:xfrm>
          </p:grpSpPr>
          <p:sp>
            <p:nvSpPr>
              <p:cNvPr id="243" name="Oval 242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44" name="TextBox 243"/>
              <p:cNvSpPr txBox="1"/>
              <p:nvPr/>
            </p:nvSpPr>
            <p:spPr>
              <a:xfrm>
                <a:off x="1080028" y="164676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3" name="Group 182"/>
            <p:cNvGrpSpPr/>
            <p:nvPr/>
          </p:nvGrpSpPr>
          <p:grpSpPr>
            <a:xfrm>
              <a:off x="3886200" y="1799160"/>
              <a:ext cx="381000" cy="486840"/>
              <a:chOff x="1066800" y="1646760"/>
              <a:chExt cx="381000" cy="486840"/>
            </a:xfrm>
          </p:grpSpPr>
          <p:sp>
            <p:nvSpPr>
              <p:cNvPr id="241" name="Oval 240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42" name="TextBox 241"/>
              <p:cNvSpPr txBox="1"/>
              <p:nvPr/>
            </p:nvSpPr>
            <p:spPr>
              <a:xfrm>
                <a:off x="1080028" y="164676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4" name="Group 183"/>
            <p:cNvGrpSpPr/>
            <p:nvPr/>
          </p:nvGrpSpPr>
          <p:grpSpPr>
            <a:xfrm>
              <a:off x="6019800" y="2286000"/>
              <a:ext cx="381000" cy="499940"/>
              <a:chOff x="1066800" y="1633660"/>
              <a:chExt cx="381000" cy="499940"/>
            </a:xfrm>
          </p:grpSpPr>
          <p:sp>
            <p:nvSpPr>
              <p:cNvPr id="239" name="Oval 238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rgbClr val="C0504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40" name="TextBox 239"/>
              <p:cNvSpPr txBox="1"/>
              <p:nvPr/>
            </p:nvSpPr>
            <p:spPr>
              <a:xfrm>
                <a:off x="1078788" y="163366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5" name="Group 184"/>
            <p:cNvGrpSpPr/>
            <p:nvPr/>
          </p:nvGrpSpPr>
          <p:grpSpPr>
            <a:xfrm>
              <a:off x="3048000" y="2296180"/>
              <a:ext cx="381000" cy="486840"/>
              <a:chOff x="1066800" y="1646760"/>
              <a:chExt cx="381000" cy="486840"/>
            </a:xfrm>
          </p:grpSpPr>
          <p:sp>
            <p:nvSpPr>
              <p:cNvPr id="237" name="Oval 236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38" name="TextBox 237"/>
              <p:cNvSpPr txBox="1"/>
              <p:nvPr/>
            </p:nvSpPr>
            <p:spPr>
              <a:xfrm>
                <a:off x="1080028" y="164676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6" name="Group 185"/>
            <p:cNvGrpSpPr/>
            <p:nvPr/>
          </p:nvGrpSpPr>
          <p:grpSpPr>
            <a:xfrm>
              <a:off x="4262610" y="2362200"/>
              <a:ext cx="381000" cy="486710"/>
              <a:chOff x="1066800" y="1646890"/>
              <a:chExt cx="381000" cy="486710"/>
            </a:xfrm>
          </p:grpSpPr>
          <p:sp>
            <p:nvSpPr>
              <p:cNvPr id="235" name="Oval 234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36" name="TextBox 235"/>
              <p:cNvSpPr txBox="1"/>
              <p:nvPr/>
            </p:nvSpPr>
            <p:spPr>
              <a:xfrm>
                <a:off x="1083599" y="164689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5486400" y="2524780"/>
              <a:ext cx="381000" cy="499940"/>
              <a:chOff x="1066800" y="1633660"/>
              <a:chExt cx="381000" cy="499940"/>
            </a:xfrm>
          </p:grpSpPr>
          <p:sp>
            <p:nvSpPr>
              <p:cNvPr id="233" name="Oval 232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rgbClr val="C0504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34" name="TextBox 233"/>
              <p:cNvSpPr txBox="1"/>
              <p:nvPr/>
            </p:nvSpPr>
            <p:spPr>
              <a:xfrm>
                <a:off x="1078788" y="163366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8" name="Group 187"/>
            <p:cNvGrpSpPr/>
            <p:nvPr/>
          </p:nvGrpSpPr>
          <p:grpSpPr>
            <a:xfrm>
              <a:off x="5562600" y="2034570"/>
              <a:ext cx="381000" cy="499940"/>
              <a:chOff x="1066800" y="1633660"/>
              <a:chExt cx="381000" cy="499940"/>
            </a:xfrm>
          </p:grpSpPr>
          <p:sp>
            <p:nvSpPr>
              <p:cNvPr id="231" name="Oval 230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rgbClr val="C0504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32" name="TextBox 231"/>
              <p:cNvSpPr txBox="1"/>
              <p:nvPr/>
            </p:nvSpPr>
            <p:spPr>
              <a:xfrm>
                <a:off x="1078788" y="163366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4496084" y="1944690"/>
              <a:ext cx="381000" cy="486710"/>
              <a:chOff x="1066800" y="1646890"/>
              <a:chExt cx="381000" cy="486710"/>
            </a:xfrm>
          </p:grpSpPr>
          <p:sp>
            <p:nvSpPr>
              <p:cNvPr id="229" name="Oval 228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30" name="TextBox 229"/>
              <p:cNvSpPr txBox="1"/>
              <p:nvPr/>
            </p:nvSpPr>
            <p:spPr>
              <a:xfrm>
                <a:off x="1083599" y="164689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0" name="Group 189"/>
            <p:cNvGrpSpPr/>
            <p:nvPr/>
          </p:nvGrpSpPr>
          <p:grpSpPr>
            <a:xfrm>
              <a:off x="4267200" y="3124200"/>
              <a:ext cx="381000" cy="486710"/>
              <a:chOff x="1066800" y="1646890"/>
              <a:chExt cx="381000" cy="486710"/>
            </a:xfrm>
          </p:grpSpPr>
          <p:sp>
            <p:nvSpPr>
              <p:cNvPr id="227" name="Oval 226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28" name="TextBox 227"/>
              <p:cNvSpPr txBox="1"/>
              <p:nvPr/>
            </p:nvSpPr>
            <p:spPr>
              <a:xfrm>
                <a:off x="1083599" y="164689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1" name="Group 190"/>
            <p:cNvGrpSpPr/>
            <p:nvPr/>
          </p:nvGrpSpPr>
          <p:grpSpPr>
            <a:xfrm>
              <a:off x="3657600" y="2895600"/>
              <a:ext cx="381000" cy="486710"/>
              <a:chOff x="1066800" y="1646890"/>
              <a:chExt cx="381000" cy="486710"/>
            </a:xfrm>
          </p:grpSpPr>
          <p:sp>
            <p:nvSpPr>
              <p:cNvPr id="225" name="Oval 224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1083599" y="164689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2" name="Group 191"/>
            <p:cNvGrpSpPr/>
            <p:nvPr/>
          </p:nvGrpSpPr>
          <p:grpSpPr>
            <a:xfrm>
              <a:off x="3810000" y="3349300"/>
              <a:ext cx="381000" cy="486710"/>
              <a:chOff x="1066800" y="1646890"/>
              <a:chExt cx="381000" cy="486710"/>
            </a:xfrm>
          </p:grpSpPr>
          <p:sp>
            <p:nvSpPr>
              <p:cNvPr id="223" name="Oval 222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24" name="TextBox 223"/>
              <p:cNvSpPr txBox="1"/>
              <p:nvPr/>
            </p:nvSpPr>
            <p:spPr>
              <a:xfrm>
                <a:off x="1083599" y="164689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3" name="Group 192"/>
            <p:cNvGrpSpPr/>
            <p:nvPr/>
          </p:nvGrpSpPr>
          <p:grpSpPr>
            <a:xfrm>
              <a:off x="5867400" y="2819400"/>
              <a:ext cx="381000" cy="499940"/>
              <a:chOff x="1066800" y="1633660"/>
              <a:chExt cx="381000" cy="499940"/>
            </a:xfrm>
          </p:grpSpPr>
          <p:sp>
            <p:nvSpPr>
              <p:cNvPr id="221" name="Oval 220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rgbClr val="C0504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22" name="TextBox 221"/>
              <p:cNvSpPr txBox="1"/>
              <p:nvPr/>
            </p:nvSpPr>
            <p:spPr>
              <a:xfrm>
                <a:off x="1078788" y="163366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4" name="Group 193"/>
            <p:cNvGrpSpPr/>
            <p:nvPr/>
          </p:nvGrpSpPr>
          <p:grpSpPr>
            <a:xfrm>
              <a:off x="2819400" y="3593414"/>
              <a:ext cx="457200" cy="521141"/>
              <a:chOff x="533400" y="3288859"/>
              <a:chExt cx="457200" cy="521141"/>
            </a:xfrm>
          </p:grpSpPr>
          <p:sp>
            <p:nvSpPr>
              <p:cNvPr id="219" name="Rectangle 218"/>
              <p:cNvSpPr/>
              <p:nvPr/>
            </p:nvSpPr>
            <p:spPr>
              <a:xfrm>
                <a:off x="533400" y="3382310"/>
                <a:ext cx="457200" cy="42769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0" name="TextBox 219"/>
              <p:cNvSpPr txBox="1"/>
              <p:nvPr/>
            </p:nvSpPr>
            <p:spPr>
              <a:xfrm>
                <a:off x="609600" y="3288859"/>
                <a:ext cx="263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FFFF"/>
                    </a:solidFill>
                  </a:rPr>
                  <a:t>-</a:t>
                </a: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95" name="Group 194"/>
            <p:cNvGrpSpPr/>
            <p:nvPr/>
          </p:nvGrpSpPr>
          <p:grpSpPr>
            <a:xfrm>
              <a:off x="3276600" y="4166634"/>
              <a:ext cx="457200" cy="507237"/>
              <a:chOff x="533400" y="3302763"/>
              <a:chExt cx="457200" cy="507237"/>
            </a:xfrm>
          </p:grpSpPr>
          <p:sp>
            <p:nvSpPr>
              <p:cNvPr id="217" name="Rectangle 216"/>
              <p:cNvSpPr/>
              <p:nvPr/>
            </p:nvSpPr>
            <p:spPr>
              <a:xfrm>
                <a:off x="533400" y="3382310"/>
                <a:ext cx="457200" cy="42769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8" name="TextBox 217"/>
              <p:cNvSpPr txBox="1"/>
              <p:nvPr/>
            </p:nvSpPr>
            <p:spPr>
              <a:xfrm>
                <a:off x="609600" y="3302763"/>
                <a:ext cx="263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FFFF"/>
                    </a:solidFill>
                  </a:rPr>
                  <a:t>-</a:t>
                </a: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96" name="Group 195"/>
            <p:cNvGrpSpPr/>
            <p:nvPr/>
          </p:nvGrpSpPr>
          <p:grpSpPr>
            <a:xfrm>
              <a:off x="2667000" y="4166634"/>
              <a:ext cx="457200" cy="543968"/>
              <a:chOff x="533400" y="3266032"/>
              <a:chExt cx="457200" cy="543968"/>
            </a:xfrm>
          </p:grpSpPr>
          <p:sp>
            <p:nvSpPr>
              <p:cNvPr id="215" name="Rectangle 214"/>
              <p:cNvSpPr/>
              <p:nvPr/>
            </p:nvSpPr>
            <p:spPr>
              <a:xfrm>
                <a:off x="533400" y="3382310"/>
                <a:ext cx="457200" cy="42769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6" name="TextBox 215"/>
              <p:cNvSpPr txBox="1"/>
              <p:nvPr/>
            </p:nvSpPr>
            <p:spPr>
              <a:xfrm>
                <a:off x="609600" y="3266032"/>
                <a:ext cx="263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FFFF"/>
                    </a:solidFill>
                  </a:rPr>
                  <a:t>-</a:t>
                </a: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>
              <a:off x="3886200" y="4262171"/>
              <a:ext cx="457200" cy="545979"/>
              <a:chOff x="533400" y="3264021"/>
              <a:chExt cx="457200" cy="545979"/>
            </a:xfrm>
          </p:grpSpPr>
          <p:sp>
            <p:nvSpPr>
              <p:cNvPr id="213" name="Rectangle 212"/>
              <p:cNvSpPr/>
              <p:nvPr/>
            </p:nvSpPr>
            <p:spPr>
              <a:xfrm>
                <a:off x="533400" y="3382310"/>
                <a:ext cx="457200" cy="42769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4" name="TextBox 213"/>
              <p:cNvSpPr txBox="1"/>
              <p:nvPr/>
            </p:nvSpPr>
            <p:spPr>
              <a:xfrm>
                <a:off x="609600" y="3264021"/>
                <a:ext cx="263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FFFF"/>
                    </a:solidFill>
                  </a:rPr>
                  <a:t>-</a:t>
                </a: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98" name="Freeform 197"/>
            <p:cNvSpPr/>
            <p:nvPr/>
          </p:nvSpPr>
          <p:spPr>
            <a:xfrm>
              <a:off x="2908019" y="1580871"/>
              <a:ext cx="2202983" cy="1464249"/>
            </a:xfrm>
            <a:custGeom>
              <a:avLst/>
              <a:gdLst>
                <a:gd name="connsiteX0" fmla="*/ 414679 w 2202983"/>
                <a:gd name="connsiteY0" fmla="*/ 155496 h 1464249"/>
                <a:gd name="connsiteX1" fmla="*/ 349885 w 2202983"/>
                <a:gd name="connsiteY1" fmla="*/ 168454 h 1464249"/>
                <a:gd name="connsiteX2" fmla="*/ 323968 w 2202983"/>
                <a:gd name="connsiteY2" fmla="*/ 207327 h 1464249"/>
                <a:gd name="connsiteX3" fmla="*/ 285092 w 2202983"/>
                <a:gd name="connsiteY3" fmla="*/ 220285 h 1464249"/>
                <a:gd name="connsiteX4" fmla="*/ 233257 w 2202983"/>
                <a:gd name="connsiteY4" fmla="*/ 285075 h 1464249"/>
                <a:gd name="connsiteX5" fmla="*/ 181422 w 2202983"/>
                <a:gd name="connsiteY5" fmla="*/ 336907 h 1464249"/>
                <a:gd name="connsiteX6" fmla="*/ 155504 w 2202983"/>
                <a:gd name="connsiteY6" fmla="*/ 414655 h 1464249"/>
                <a:gd name="connsiteX7" fmla="*/ 129587 w 2202983"/>
                <a:gd name="connsiteY7" fmla="*/ 453529 h 1464249"/>
                <a:gd name="connsiteX8" fmla="*/ 116628 w 2202983"/>
                <a:gd name="connsiteY8" fmla="*/ 492403 h 1464249"/>
                <a:gd name="connsiteX9" fmla="*/ 90711 w 2202983"/>
                <a:gd name="connsiteY9" fmla="*/ 531276 h 1464249"/>
                <a:gd name="connsiteX10" fmla="*/ 64793 w 2202983"/>
                <a:gd name="connsiteY10" fmla="*/ 609024 h 1464249"/>
                <a:gd name="connsiteX11" fmla="*/ 38876 w 2202983"/>
                <a:gd name="connsiteY11" fmla="*/ 647898 h 1464249"/>
                <a:gd name="connsiteX12" fmla="*/ 12959 w 2202983"/>
                <a:gd name="connsiteY12" fmla="*/ 738604 h 1464249"/>
                <a:gd name="connsiteX13" fmla="*/ 0 w 2202983"/>
                <a:gd name="connsiteY13" fmla="*/ 868183 h 1464249"/>
                <a:gd name="connsiteX14" fmla="*/ 12959 w 2202983"/>
                <a:gd name="connsiteY14" fmla="*/ 1153258 h 1464249"/>
                <a:gd name="connsiteX15" fmla="*/ 38876 w 2202983"/>
                <a:gd name="connsiteY15" fmla="*/ 1231006 h 1464249"/>
                <a:gd name="connsiteX16" fmla="*/ 77752 w 2202983"/>
                <a:gd name="connsiteY16" fmla="*/ 1308754 h 1464249"/>
                <a:gd name="connsiteX17" fmla="*/ 142546 w 2202983"/>
                <a:gd name="connsiteY17" fmla="*/ 1360586 h 1464249"/>
                <a:gd name="connsiteX18" fmla="*/ 220298 w 2202983"/>
                <a:gd name="connsiteY18" fmla="*/ 1386502 h 1464249"/>
                <a:gd name="connsiteX19" fmla="*/ 336927 w 2202983"/>
                <a:gd name="connsiteY19" fmla="*/ 1412418 h 1464249"/>
                <a:gd name="connsiteX20" fmla="*/ 505390 w 2202983"/>
                <a:gd name="connsiteY20" fmla="*/ 1399460 h 1464249"/>
                <a:gd name="connsiteX21" fmla="*/ 544266 w 2202983"/>
                <a:gd name="connsiteY21" fmla="*/ 1373544 h 1464249"/>
                <a:gd name="connsiteX22" fmla="*/ 583142 w 2202983"/>
                <a:gd name="connsiteY22" fmla="*/ 1360586 h 1464249"/>
                <a:gd name="connsiteX23" fmla="*/ 647936 w 2202983"/>
                <a:gd name="connsiteY23" fmla="*/ 1308754 h 1464249"/>
                <a:gd name="connsiteX24" fmla="*/ 725688 w 2202983"/>
                <a:gd name="connsiteY24" fmla="*/ 1282838 h 1464249"/>
                <a:gd name="connsiteX25" fmla="*/ 764565 w 2202983"/>
                <a:gd name="connsiteY25" fmla="*/ 1269880 h 1464249"/>
                <a:gd name="connsiteX26" fmla="*/ 803441 w 2202983"/>
                <a:gd name="connsiteY26" fmla="*/ 1256922 h 1464249"/>
                <a:gd name="connsiteX27" fmla="*/ 1049656 w 2202983"/>
                <a:gd name="connsiteY27" fmla="*/ 1269880 h 1464249"/>
                <a:gd name="connsiteX28" fmla="*/ 1088533 w 2202983"/>
                <a:gd name="connsiteY28" fmla="*/ 1282838 h 1464249"/>
                <a:gd name="connsiteX29" fmla="*/ 1140368 w 2202983"/>
                <a:gd name="connsiteY29" fmla="*/ 1295796 h 1464249"/>
                <a:gd name="connsiteX30" fmla="*/ 1256996 w 2202983"/>
                <a:gd name="connsiteY30" fmla="*/ 1347628 h 1464249"/>
                <a:gd name="connsiteX31" fmla="*/ 1334748 w 2202983"/>
                <a:gd name="connsiteY31" fmla="*/ 1373544 h 1464249"/>
                <a:gd name="connsiteX32" fmla="*/ 1360666 w 2202983"/>
                <a:gd name="connsiteY32" fmla="*/ 1399460 h 1464249"/>
                <a:gd name="connsiteX33" fmla="*/ 1438418 w 2202983"/>
                <a:gd name="connsiteY33" fmla="*/ 1425376 h 1464249"/>
                <a:gd name="connsiteX34" fmla="*/ 1477294 w 2202983"/>
                <a:gd name="connsiteY34" fmla="*/ 1438334 h 1464249"/>
                <a:gd name="connsiteX35" fmla="*/ 1516171 w 2202983"/>
                <a:gd name="connsiteY35" fmla="*/ 1451291 h 1464249"/>
                <a:gd name="connsiteX36" fmla="*/ 1555047 w 2202983"/>
                <a:gd name="connsiteY36" fmla="*/ 1464249 h 1464249"/>
                <a:gd name="connsiteX37" fmla="*/ 1684634 w 2202983"/>
                <a:gd name="connsiteY37" fmla="*/ 1451291 h 1464249"/>
                <a:gd name="connsiteX38" fmla="*/ 1801262 w 2202983"/>
                <a:gd name="connsiteY38" fmla="*/ 1412418 h 1464249"/>
                <a:gd name="connsiteX39" fmla="*/ 1879015 w 2202983"/>
                <a:gd name="connsiteY39" fmla="*/ 1386502 h 1464249"/>
                <a:gd name="connsiteX40" fmla="*/ 1917891 w 2202983"/>
                <a:gd name="connsiteY40" fmla="*/ 1373544 h 1464249"/>
                <a:gd name="connsiteX41" fmla="*/ 1969726 w 2202983"/>
                <a:gd name="connsiteY41" fmla="*/ 1308754 h 1464249"/>
                <a:gd name="connsiteX42" fmla="*/ 2021561 w 2202983"/>
                <a:gd name="connsiteY42" fmla="*/ 1243964 h 1464249"/>
                <a:gd name="connsiteX43" fmla="*/ 2073396 w 2202983"/>
                <a:gd name="connsiteY43" fmla="*/ 1140300 h 1464249"/>
                <a:gd name="connsiteX44" fmla="*/ 2138189 w 2202983"/>
                <a:gd name="connsiteY44" fmla="*/ 1049595 h 1464249"/>
                <a:gd name="connsiteX45" fmla="*/ 2164107 w 2202983"/>
                <a:gd name="connsiteY45" fmla="*/ 958889 h 1464249"/>
                <a:gd name="connsiteX46" fmla="*/ 2190024 w 2202983"/>
                <a:gd name="connsiteY46" fmla="*/ 881141 h 1464249"/>
                <a:gd name="connsiteX47" fmla="*/ 2202983 w 2202983"/>
                <a:gd name="connsiteY47" fmla="*/ 842267 h 1464249"/>
                <a:gd name="connsiteX48" fmla="*/ 2190024 w 2202983"/>
                <a:gd name="connsiteY48" fmla="*/ 453529 h 1464249"/>
                <a:gd name="connsiteX49" fmla="*/ 2164107 w 2202983"/>
                <a:gd name="connsiteY49" fmla="*/ 414655 h 1464249"/>
                <a:gd name="connsiteX50" fmla="*/ 2151148 w 2202983"/>
                <a:gd name="connsiteY50" fmla="*/ 375781 h 1464249"/>
                <a:gd name="connsiteX51" fmla="*/ 2112272 w 2202983"/>
                <a:gd name="connsiteY51" fmla="*/ 362823 h 1464249"/>
                <a:gd name="connsiteX52" fmla="*/ 2086354 w 2202983"/>
                <a:gd name="connsiteY52" fmla="*/ 336907 h 1464249"/>
                <a:gd name="connsiteX53" fmla="*/ 2047478 w 2202983"/>
                <a:gd name="connsiteY53" fmla="*/ 310991 h 1464249"/>
                <a:gd name="connsiteX54" fmla="*/ 1995643 w 2202983"/>
                <a:gd name="connsiteY54" fmla="*/ 233243 h 1464249"/>
                <a:gd name="connsiteX55" fmla="*/ 1956767 w 2202983"/>
                <a:gd name="connsiteY55" fmla="*/ 220285 h 1464249"/>
                <a:gd name="connsiteX56" fmla="*/ 1853097 w 2202983"/>
                <a:gd name="connsiteY56" fmla="*/ 194369 h 1464249"/>
                <a:gd name="connsiteX57" fmla="*/ 1814221 w 2202983"/>
                <a:gd name="connsiteY57" fmla="*/ 168454 h 1464249"/>
                <a:gd name="connsiteX58" fmla="*/ 1749428 w 2202983"/>
                <a:gd name="connsiteY58" fmla="*/ 155496 h 1464249"/>
                <a:gd name="connsiteX59" fmla="*/ 1697593 w 2202983"/>
                <a:gd name="connsiteY59" fmla="*/ 142538 h 1464249"/>
                <a:gd name="connsiteX60" fmla="*/ 1568005 w 2202983"/>
                <a:gd name="connsiteY60" fmla="*/ 116622 h 1464249"/>
                <a:gd name="connsiteX61" fmla="*/ 1490253 w 2202983"/>
                <a:gd name="connsiteY61" fmla="*/ 90706 h 1464249"/>
                <a:gd name="connsiteX62" fmla="*/ 1412501 w 2202983"/>
                <a:gd name="connsiteY62" fmla="*/ 51832 h 1464249"/>
                <a:gd name="connsiteX63" fmla="*/ 1321790 w 2202983"/>
                <a:gd name="connsiteY63" fmla="*/ 38874 h 1464249"/>
                <a:gd name="connsiteX64" fmla="*/ 1269955 w 2202983"/>
                <a:gd name="connsiteY64" fmla="*/ 25916 h 1464249"/>
                <a:gd name="connsiteX65" fmla="*/ 1140368 w 2202983"/>
                <a:gd name="connsiteY65" fmla="*/ 0 h 1464249"/>
                <a:gd name="connsiteX66" fmla="*/ 699771 w 2202983"/>
                <a:gd name="connsiteY66" fmla="*/ 12958 h 1464249"/>
                <a:gd name="connsiteX67" fmla="*/ 647936 w 2202983"/>
                <a:gd name="connsiteY67" fmla="*/ 25916 h 1464249"/>
                <a:gd name="connsiteX68" fmla="*/ 570184 w 2202983"/>
                <a:gd name="connsiteY68" fmla="*/ 51832 h 1464249"/>
                <a:gd name="connsiteX69" fmla="*/ 505390 w 2202983"/>
                <a:gd name="connsiteY69" fmla="*/ 90706 h 1464249"/>
                <a:gd name="connsiteX70" fmla="*/ 466514 w 2202983"/>
                <a:gd name="connsiteY70" fmla="*/ 116622 h 1464249"/>
                <a:gd name="connsiteX71" fmla="*/ 414679 w 2202983"/>
                <a:gd name="connsiteY71" fmla="*/ 129580 h 1464249"/>
                <a:gd name="connsiteX72" fmla="*/ 375803 w 2202983"/>
                <a:gd name="connsiteY72" fmla="*/ 142538 h 1464249"/>
                <a:gd name="connsiteX73" fmla="*/ 349885 w 2202983"/>
                <a:gd name="connsiteY73" fmla="*/ 168454 h 146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202983" h="1464249">
                  <a:moveTo>
                    <a:pt x="414679" y="155496"/>
                  </a:moveTo>
                  <a:cubicBezTo>
                    <a:pt x="393081" y="159815"/>
                    <a:pt x="369009" y="157527"/>
                    <a:pt x="349885" y="168454"/>
                  </a:cubicBezTo>
                  <a:cubicBezTo>
                    <a:pt x="336363" y="176180"/>
                    <a:pt x="336129" y="197599"/>
                    <a:pt x="323968" y="207327"/>
                  </a:cubicBezTo>
                  <a:cubicBezTo>
                    <a:pt x="313301" y="215860"/>
                    <a:pt x="298051" y="215966"/>
                    <a:pt x="285092" y="220285"/>
                  </a:cubicBezTo>
                  <a:cubicBezTo>
                    <a:pt x="252520" y="317995"/>
                    <a:pt x="300246" y="201344"/>
                    <a:pt x="233257" y="285075"/>
                  </a:cubicBezTo>
                  <a:cubicBezTo>
                    <a:pt x="182992" y="347902"/>
                    <a:pt x="266243" y="308635"/>
                    <a:pt x="181422" y="336907"/>
                  </a:cubicBezTo>
                  <a:cubicBezTo>
                    <a:pt x="172783" y="362823"/>
                    <a:pt x="170658" y="391925"/>
                    <a:pt x="155504" y="414655"/>
                  </a:cubicBezTo>
                  <a:cubicBezTo>
                    <a:pt x="146865" y="427613"/>
                    <a:pt x="136552" y="439600"/>
                    <a:pt x="129587" y="453529"/>
                  </a:cubicBezTo>
                  <a:cubicBezTo>
                    <a:pt x="123478" y="465746"/>
                    <a:pt x="122737" y="480186"/>
                    <a:pt x="116628" y="492403"/>
                  </a:cubicBezTo>
                  <a:cubicBezTo>
                    <a:pt x="109663" y="506332"/>
                    <a:pt x="97036" y="517045"/>
                    <a:pt x="90711" y="531276"/>
                  </a:cubicBezTo>
                  <a:cubicBezTo>
                    <a:pt x="79615" y="556239"/>
                    <a:pt x="79947" y="586294"/>
                    <a:pt x="64793" y="609024"/>
                  </a:cubicBezTo>
                  <a:cubicBezTo>
                    <a:pt x="56154" y="621982"/>
                    <a:pt x="45841" y="633969"/>
                    <a:pt x="38876" y="647898"/>
                  </a:cubicBezTo>
                  <a:cubicBezTo>
                    <a:pt x="29579" y="666492"/>
                    <a:pt x="17112" y="721991"/>
                    <a:pt x="12959" y="738604"/>
                  </a:cubicBezTo>
                  <a:cubicBezTo>
                    <a:pt x="8639" y="781797"/>
                    <a:pt x="0" y="824775"/>
                    <a:pt x="0" y="868183"/>
                  </a:cubicBezTo>
                  <a:cubicBezTo>
                    <a:pt x="0" y="963306"/>
                    <a:pt x="2825" y="1058676"/>
                    <a:pt x="12959" y="1153258"/>
                  </a:cubicBezTo>
                  <a:cubicBezTo>
                    <a:pt x="15869" y="1180420"/>
                    <a:pt x="30237" y="1205090"/>
                    <a:pt x="38876" y="1231006"/>
                  </a:cubicBezTo>
                  <a:cubicBezTo>
                    <a:pt x="52562" y="1272063"/>
                    <a:pt x="49044" y="1272872"/>
                    <a:pt x="77752" y="1308754"/>
                  </a:cubicBezTo>
                  <a:cubicBezTo>
                    <a:pt x="92608" y="1327323"/>
                    <a:pt x="121645" y="1351297"/>
                    <a:pt x="142546" y="1360586"/>
                  </a:cubicBezTo>
                  <a:cubicBezTo>
                    <a:pt x="167511" y="1371681"/>
                    <a:pt x="194381" y="1377863"/>
                    <a:pt x="220298" y="1386502"/>
                  </a:cubicBezTo>
                  <a:cubicBezTo>
                    <a:pt x="284101" y="1407769"/>
                    <a:pt x="245700" y="1397215"/>
                    <a:pt x="336927" y="1412418"/>
                  </a:cubicBezTo>
                  <a:cubicBezTo>
                    <a:pt x="393081" y="1408099"/>
                    <a:pt x="450034" y="1409839"/>
                    <a:pt x="505390" y="1399460"/>
                  </a:cubicBezTo>
                  <a:cubicBezTo>
                    <a:pt x="520697" y="1396590"/>
                    <a:pt x="530336" y="1380509"/>
                    <a:pt x="544266" y="1373544"/>
                  </a:cubicBezTo>
                  <a:cubicBezTo>
                    <a:pt x="556484" y="1367436"/>
                    <a:pt x="570183" y="1364905"/>
                    <a:pt x="583142" y="1360586"/>
                  </a:cubicBezTo>
                  <a:cubicBezTo>
                    <a:pt x="604684" y="1339046"/>
                    <a:pt x="618512" y="1321831"/>
                    <a:pt x="647936" y="1308754"/>
                  </a:cubicBezTo>
                  <a:cubicBezTo>
                    <a:pt x="672901" y="1297659"/>
                    <a:pt x="699771" y="1291477"/>
                    <a:pt x="725688" y="1282838"/>
                  </a:cubicBezTo>
                  <a:lnTo>
                    <a:pt x="764565" y="1269880"/>
                  </a:lnTo>
                  <a:lnTo>
                    <a:pt x="803441" y="1256922"/>
                  </a:lnTo>
                  <a:cubicBezTo>
                    <a:pt x="885513" y="1261241"/>
                    <a:pt x="967808" y="1262440"/>
                    <a:pt x="1049656" y="1269880"/>
                  </a:cubicBezTo>
                  <a:cubicBezTo>
                    <a:pt x="1063260" y="1271117"/>
                    <a:pt x="1075399" y="1279086"/>
                    <a:pt x="1088533" y="1282838"/>
                  </a:cubicBezTo>
                  <a:cubicBezTo>
                    <a:pt x="1105658" y="1287730"/>
                    <a:pt x="1123309" y="1290679"/>
                    <a:pt x="1140368" y="1295796"/>
                  </a:cubicBezTo>
                  <a:cubicBezTo>
                    <a:pt x="1377799" y="1367021"/>
                    <a:pt x="1112782" y="1283536"/>
                    <a:pt x="1256996" y="1347628"/>
                  </a:cubicBezTo>
                  <a:cubicBezTo>
                    <a:pt x="1281961" y="1358723"/>
                    <a:pt x="1334748" y="1373544"/>
                    <a:pt x="1334748" y="1373544"/>
                  </a:cubicBezTo>
                  <a:cubicBezTo>
                    <a:pt x="1343387" y="1382183"/>
                    <a:pt x="1349738" y="1393996"/>
                    <a:pt x="1360666" y="1399460"/>
                  </a:cubicBezTo>
                  <a:cubicBezTo>
                    <a:pt x="1385101" y="1411677"/>
                    <a:pt x="1412501" y="1416737"/>
                    <a:pt x="1438418" y="1425376"/>
                  </a:cubicBezTo>
                  <a:lnTo>
                    <a:pt x="1477294" y="1438334"/>
                  </a:lnTo>
                  <a:lnTo>
                    <a:pt x="1516171" y="1451291"/>
                  </a:lnTo>
                  <a:lnTo>
                    <a:pt x="1555047" y="1464249"/>
                  </a:lnTo>
                  <a:cubicBezTo>
                    <a:pt x="1598243" y="1459930"/>
                    <a:pt x="1641966" y="1459291"/>
                    <a:pt x="1684634" y="1451291"/>
                  </a:cubicBezTo>
                  <a:cubicBezTo>
                    <a:pt x="1684643" y="1451289"/>
                    <a:pt x="1781820" y="1418898"/>
                    <a:pt x="1801262" y="1412418"/>
                  </a:cubicBezTo>
                  <a:lnTo>
                    <a:pt x="1879015" y="1386502"/>
                  </a:lnTo>
                  <a:lnTo>
                    <a:pt x="1917891" y="1373544"/>
                  </a:lnTo>
                  <a:cubicBezTo>
                    <a:pt x="1997660" y="1253896"/>
                    <a:pt x="1895866" y="1401074"/>
                    <a:pt x="1969726" y="1308754"/>
                  </a:cubicBezTo>
                  <a:cubicBezTo>
                    <a:pt x="2035116" y="1227022"/>
                    <a:pt x="1958981" y="1306539"/>
                    <a:pt x="2021561" y="1243964"/>
                  </a:cubicBezTo>
                  <a:cubicBezTo>
                    <a:pt x="2051342" y="1154626"/>
                    <a:pt x="2028161" y="1185532"/>
                    <a:pt x="2073396" y="1140300"/>
                  </a:cubicBezTo>
                  <a:cubicBezTo>
                    <a:pt x="2103633" y="1049594"/>
                    <a:pt x="2073397" y="1071191"/>
                    <a:pt x="2138189" y="1049595"/>
                  </a:cubicBezTo>
                  <a:cubicBezTo>
                    <a:pt x="2181731" y="918980"/>
                    <a:pt x="2115303" y="1121559"/>
                    <a:pt x="2164107" y="958889"/>
                  </a:cubicBezTo>
                  <a:cubicBezTo>
                    <a:pt x="2171957" y="932723"/>
                    <a:pt x="2181385" y="907057"/>
                    <a:pt x="2190024" y="881141"/>
                  </a:cubicBezTo>
                  <a:lnTo>
                    <a:pt x="2202983" y="842267"/>
                  </a:lnTo>
                  <a:cubicBezTo>
                    <a:pt x="2198663" y="712688"/>
                    <a:pt x="2201763" y="582648"/>
                    <a:pt x="2190024" y="453529"/>
                  </a:cubicBezTo>
                  <a:cubicBezTo>
                    <a:pt x="2188614" y="438019"/>
                    <a:pt x="2171072" y="428584"/>
                    <a:pt x="2164107" y="414655"/>
                  </a:cubicBezTo>
                  <a:cubicBezTo>
                    <a:pt x="2157998" y="402438"/>
                    <a:pt x="2160807" y="385439"/>
                    <a:pt x="2151148" y="375781"/>
                  </a:cubicBezTo>
                  <a:cubicBezTo>
                    <a:pt x="2141489" y="366123"/>
                    <a:pt x="2125231" y="367142"/>
                    <a:pt x="2112272" y="362823"/>
                  </a:cubicBezTo>
                  <a:cubicBezTo>
                    <a:pt x="2103633" y="354184"/>
                    <a:pt x="2095894" y="344539"/>
                    <a:pt x="2086354" y="336907"/>
                  </a:cubicBezTo>
                  <a:cubicBezTo>
                    <a:pt x="2074192" y="327178"/>
                    <a:pt x="2057449" y="322955"/>
                    <a:pt x="2047478" y="310991"/>
                  </a:cubicBezTo>
                  <a:cubicBezTo>
                    <a:pt x="2015970" y="273183"/>
                    <a:pt x="2035301" y="257036"/>
                    <a:pt x="1995643" y="233243"/>
                  </a:cubicBezTo>
                  <a:cubicBezTo>
                    <a:pt x="1983930" y="226216"/>
                    <a:pt x="1969945" y="223879"/>
                    <a:pt x="1956767" y="220285"/>
                  </a:cubicBezTo>
                  <a:cubicBezTo>
                    <a:pt x="1922402" y="210913"/>
                    <a:pt x="1853097" y="194369"/>
                    <a:pt x="1853097" y="194369"/>
                  </a:cubicBezTo>
                  <a:cubicBezTo>
                    <a:pt x="1840138" y="185731"/>
                    <a:pt x="1828803" y="173922"/>
                    <a:pt x="1814221" y="168454"/>
                  </a:cubicBezTo>
                  <a:cubicBezTo>
                    <a:pt x="1793598" y="160721"/>
                    <a:pt x="1770929" y="160274"/>
                    <a:pt x="1749428" y="155496"/>
                  </a:cubicBezTo>
                  <a:cubicBezTo>
                    <a:pt x="1732042" y="151633"/>
                    <a:pt x="1715008" y="146270"/>
                    <a:pt x="1697593" y="142538"/>
                  </a:cubicBezTo>
                  <a:cubicBezTo>
                    <a:pt x="1654519" y="133308"/>
                    <a:pt x="1609796" y="130552"/>
                    <a:pt x="1568005" y="116622"/>
                  </a:cubicBezTo>
                  <a:cubicBezTo>
                    <a:pt x="1542088" y="107983"/>
                    <a:pt x="1512984" y="105859"/>
                    <a:pt x="1490253" y="90706"/>
                  </a:cubicBezTo>
                  <a:cubicBezTo>
                    <a:pt x="1457489" y="68864"/>
                    <a:pt x="1450823" y="59496"/>
                    <a:pt x="1412501" y="51832"/>
                  </a:cubicBezTo>
                  <a:cubicBezTo>
                    <a:pt x="1382550" y="45842"/>
                    <a:pt x="1351841" y="44338"/>
                    <a:pt x="1321790" y="38874"/>
                  </a:cubicBezTo>
                  <a:cubicBezTo>
                    <a:pt x="1304267" y="35688"/>
                    <a:pt x="1287419" y="29409"/>
                    <a:pt x="1269955" y="25916"/>
                  </a:cubicBezTo>
                  <a:cubicBezTo>
                    <a:pt x="1111094" y="-5854"/>
                    <a:pt x="1260761" y="30097"/>
                    <a:pt x="1140368" y="0"/>
                  </a:cubicBezTo>
                  <a:cubicBezTo>
                    <a:pt x="993502" y="4319"/>
                    <a:pt x="846497" y="5236"/>
                    <a:pt x="699771" y="12958"/>
                  </a:cubicBezTo>
                  <a:cubicBezTo>
                    <a:pt x="681986" y="13894"/>
                    <a:pt x="664995" y="20799"/>
                    <a:pt x="647936" y="25916"/>
                  </a:cubicBezTo>
                  <a:cubicBezTo>
                    <a:pt x="621769" y="33766"/>
                    <a:pt x="570184" y="51832"/>
                    <a:pt x="570184" y="51832"/>
                  </a:cubicBezTo>
                  <a:cubicBezTo>
                    <a:pt x="519560" y="102452"/>
                    <a:pt x="572680" y="57063"/>
                    <a:pt x="505390" y="90706"/>
                  </a:cubicBezTo>
                  <a:cubicBezTo>
                    <a:pt x="491460" y="97671"/>
                    <a:pt x="480829" y="110487"/>
                    <a:pt x="466514" y="116622"/>
                  </a:cubicBezTo>
                  <a:cubicBezTo>
                    <a:pt x="450144" y="123637"/>
                    <a:pt x="431804" y="124687"/>
                    <a:pt x="414679" y="129580"/>
                  </a:cubicBezTo>
                  <a:cubicBezTo>
                    <a:pt x="401545" y="133332"/>
                    <a:pt x="388762" y="138219"/>
                    <a:pt x="375803" y="142538"/>
                  </a:cubicBezTo>
                  <a:lnTo>
                    <a:pt x="349885" y="168454"/>
                  </a:lnTo>
                </a:path>
              </a:pathLst>
            </a:custGeom>
            <a:ln w="57150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9" name="Group 198"/>
            <p:cNvGrpSpPr/>
            <p:nvPr/>
          </p:nvGrpSpPr>
          <p:grpSpPr>
            <a:xfrm>
              <a:off x="5029200" y="3210580"/>
              <a:ext cx="381000" cy="499940"/>
              <a:chOff x="1066800" y="1633660"/>
              <a:chExt cx="381000" cy="499940"/>
            </a:xfrm>
          </p:grpSpPr>
          <p:sp>
            <p:nvSpPr>
              <p:cNvPr id="211" name="Oval 210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rgbClr val="C0504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12" name="TextBox 211"/>
              <p:cNvSpPr txBox="1"/>
              <p:nvPr/>
            </p:nvSpPr>
            <p:spPr>
              <a:xfrm>
                <a:off x="1078788" y="163366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00" name="Group 199"/>
            <p:cNvGrpSpPr/>
            <p:nvPr/>
          </p:nvGrpSpPr>
          <p:grpSpPr>
            <a:xfrm>
              <a:off x="4419600" y="3591580"/>
              <a:ext cx="381000" cy="486710"/>
              <a:chOff x="1066800" y="1646890"/>
              <a:chExt cx="381000" cy="486710"/>
            </a:xfrm>
          </p:grpSpPr>
          <p:sp>
            <p:nvSpPr>
              <p:cNvPr id="209" name="Oval 208"/>
              <p:cNvSpPr/>
              <p:nvPr/>
            </p:nvSpPr>
            <p:spPr>
              <a:xfrm>
                <a:off x="1066800" y="1752600"/>
                <a:ext cx="381000" cy="381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10" name="TextBox 209"/>
              <p:cNvSpPr txBox="1"/>
              <p:nvPr/>
            </p:nvSpPr>
            <p:spPr>
              <a:xfrm>
                <a:off x="1083599" y="1646890"/>
                <a:ext cx="3124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+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3235227" y="4835390"/>
              <a:ext cx="457200" cy="546065"/>
              <a:chOff x="533400" y="3263935"/>
              <a:chExt cx="457200" cy="546065"/>
            </a:xfrm>
          </p:grpSpPr>
          <p:sp>
            <p:nvSpPr>
              <p:cNvPr id="207" name="Rectangle 206"/>
              <p:cNvSpPr/>
              <p:nvPr/>
            </p:nvSpPr>
            <p:spPr>
              <a:xfrm>
                <a:off x="533400" y="3382310"/>
                <a:ext cx="457200" cy="42769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8" name="TextBox 207"/>
              <p:cNvSpPr txBox="1"/>
              <p:nvPr/>
            </p:nvSpPr>
            <p:spPr>
              <a:xfrm>
                <a:off x="599355" y="3263935"/>
                <a:ext cx="263188" cy="400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FFFF"/>
                    </a:solidFill>
                  </a:rPr>
                  <a:t>-</a:t>
                </a: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2" name="Group 201"/>
            <p:cNvGrpSpPr/>
            <p:nvPr/>
          </p:nvGrpSpPr>
          <p:grpSpPr>
            <a:xfrm>
              <a:off x="4489888" y="4375670"/>
              <a:ext cx="457200" cy="534386"/>
              <a:chOff x="533400" y="3275614"/>
              <a:chExt cx="457200" cy="534386"/>
            </a:xfrm>
          </p:grpSpPr>
          <p:sp>
            <p:nvSpPr>
              <p:cNvPr id="205" name="Rectangle 204"/>
              <p:cNvSpPr/>
              <p:nvPr/>
            </p:nvSpPr>
            <p:spPr>
              <a:xfrm>
                <a:off x="533400" y="3382310"/>
                <a:ext cx="457200" cy="42769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6" name="TextBox 205"/>
              <p:cNvSpPr txBox="1"/>
              <p:nvPr/>
            </p:nvSpPr>
            <p:spPr>
              <a:xfrm>
                <a:off x="599355" y="3275614"/>
                <a:ext cx="263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FFFF"/>
                    </a:solidFill>
                  </a:rPr>
                  <a:t>-</a:t>
                </a: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03" name="Freeform 202"/>
            <p:cNvSpPr/>
            <p:nvPr/>
          </p:nvSpPr>
          <p:spPr>
            <a:xfrm>
              <a:off x="3581872" y="2915541"/>
              <a:ext cx="1891974" cy="1282838"/>
            </a:xfrm>
            <a:custGeom>
              <a:avLst/>
              <a:gdLst>
                <a:gd name="connsiteX0" fmla="*/ 220299 w 1891974"/>
                <a:gd name="connsiteY0" fmla="*/ 0 h 1282838"/>
                <a:gd name="connsiteX1" fmla="*/ 77753 w 1891974"/>
                <a:gd name="connsiteY1" fmla="*/ 64790 h 1282838"/>
                <a:gd name="connsiteX2" fmla="*/ 38877 w 1891974"/>
                <a:gd name="connsiteY2" fmla="*/ 77748 h 1282838"/>
                <a:gd name="connsiteX3" fmla="*/ 12959 w 1891974"/>
                <a:gd name="connsiteY3" fmla="*/ 168453 h 1282838"/>
                <a:gd name="connsiteX4" fmla="*/ 0 w 1891974"/>
                <a:gd name="connsiteY4" fmla="*/ 272117 h 1282838"/>
                <a:gd name="connsiteX5" fmla="*/ 12959 w 1891974"/>
                <a:gd name="connsiteY5" fmla="*/ 751562 h 1282838"/>
                <a:gd name="connsiteX6" fmla="*/ 38877 w 1891974"/>
                <a:gd name="connsiteY6" fmla="*/ 829309 h 1282838"/>
                <a:gd name="connsiteX7" fmla="*/ 51835 w 1891974"/>
                <a:gd name="connsiteY7" fmla="*/ 868183 h 1282838"/>
                <a:gd name="connsiteX8" fmla="*/ 64794 w 1891974"/>
                <a:gd name="connsiteY8" fmla="*/ 920015 h 1282838"/>
                <a:gd name="connsiteX9" fmla="*/ 155505 w 1891974"/>
                <a:gd name="connsiteY9" fmla="*/ 1036637 h 1282838"/>
                <a:gd name="connsiteX10" fmla="*/ 233257 w 1891974"/>
                <a:gd name="connsiteY10" fmla="*/ 1088468 h 1282838"/>
                <a:gd name="connsiteX11" fmla="*/ 311010 w 1891974"/>
                <a:gd name="connsiteY11" fmla="*/ 1140300 h 1282838"/>
                <a:gd name="connsiteX12" fmla="*/ 349886 w 1891974"/>
                <a:gd name="connsiteY12" fmla="*/ 1166216 h 1282838"/>
                <a:gd name="connsiteX13" fmla="*/ 388762 w 1891974"/>
                <a:gd name="connsiteY13" fmla="*/ 1179174 h 1282838"/>
                <a:gd name="connsiteX14" fmla="*/ 427638 w 1891974"/>
                <a:gd name="connsiteY14" fmla="*/ 1205090 h 1282838"/>
                <a:gd name="connsiteX15" fmla="*/ 466515 w 1891974"/>
                <a:gd name="connsiteY15" fmla="*/ 1218048 h 1282838"/>
                <a:gd name="connsiteX16" fmla="*/ 725689 w 1891974"/>
                <a:gd name="connsiteY16" fmla="*/ 1256922 h 1282838"/>
                <a:gd name="connsiteX17" fmla="*/ 907111 w 1891974"/>
                <a:gd name="connsiteY17" fmla="*/ 1269880 h 1282838"/>
                <a:gd name="connsiteX18" fmla="*/ 1049657 w 1891974"/>
                <a:gd name="connsiteY18" fmla="*/ 1282838 h 1282838"/>
                <a:gd name="connsiteX19" fmla="*/ 1490254 w 1891974"/>
                <a:gd name="connsiteY19" fmla="*/ 1269880 h 1282838"/>
                <a:gd name="connsiteX20" fmla="*/ 1568006 w 1891974"/>
                <a:gd name="connsiteY20" fmla="*/ 1231006 h 1282838"/>
                <a:gd name="connsiteX21" fmla="*/ 1606882 w 1891974"/>
                <a:gd name="connsiteY21" fmla="*/ 1218048 h 1282838"/>
                <a:gd name="connsiteX22" fmla="*/ 1645758 w 1891974"/>
                <a:gd name="connsiteY22" fmla="*/ 1179174 h 1282838"/>
                <a:gd name="connsiteX23" fmla="*/ 1684635 w 1891974"/>
                <a:gd name="connsiteY23" fmla="*/ 1153258 h 1282838"/>
                <a:gd name="connsiteX24" fmla="*/ 1710552 w 1891974"/>
                <a:gd name="connsiteY24" fmla="*/ 1114384 h 1282838"/>
                <a:gd name="connsiteX25" fmla="*/ 1736470 w 1891974"/>
                <a:gd name="connsiteY25" fmla="*/ 1088468 h 1282838"/>
                <a:gd name="connsiteX26" fmla="*/ 1762387 w 1891974"/>
                <a:gd name="connsiteY26" fmla="*/ 1036637 h 1282838"/>
                <a:gd name="connsiteX27" fmla="*/ 1788304 w 1891974"/>
                <a:gd name="connsiteY27" fmla="*/ 997763 h 1282838"/>
                <a:gd name="connsiteX28" fmla="*/ 1814222 w 1891974"/>
                <a:gd name="connsiteY28" fmla="*/ 894099 h 1282838"/>
                <a:gd name="connsiteX29" fmla="*/ 1840139 w 1891974"/>
                <a:gd name="connsiteY29" fmla="*/ 816351 h 1282838"/>
                <a:gd name="connsiteX30" fmla="*/ 1853098 w 1891974"/>
                <a:gd name="connsiteY30" fmla="*/ 764519 h 1282838"/>
                <a:gd name="connsiteX31" fmla="*/ 1866057 w 1891974"/>
                <a:gd name="connsiteY31" fmla="*/ 725646 h 1282838"/>
                <a:gd name="connsiteX32" fmla="*/ 1891974 w 1891974"/>
                <a:gd name="connsiteY32" fmla="*/ 596066 h 1282838"/>
                <a:gd name="connsiteX33" fmla="*/ 1879016 w 1891974"/>
                <a:gd name="connsiteY33" fmla="*/ 401697 h 1282838"/>
                <a:gd name="connsiteX34" fmla="*/ 1775346 w 1891974"/>
                <a:gd name="connsiteY34" fmla="*/ 349865 h 1282838"/>
                <a:gd name="connsiteX35" fmla="*/ 1516171 w 1891974"/>
                <a:gd name="connsiteY35" fmla="*/ 310991 h 1282838"/>
                <a:gd name="connsiteX36" fmla="*/ 933029 w 1891974"/>
                <a:gd name="connsiteY36" fmla="*/ 285075 h 1282838"/>
                <a:gd name="connsiteX37" fmla="*/ 894152 w 1891974"/>
                <a:gd name="connsiteY37" fmla="*/ 272117 h 1282838"/>
                <a:gd name="connsiteX38" fmla="*/ 790483 w 1891974"/>
                <a:gd name="connsiteY38" fmla="*/ 259159 h 1282838"/>
                <a:gd name="connsiteX39" fmla="*/ 712730 w 1891974"/>
                <a:gd name="connsiteY39" fmla="*/ 220285 h 1282838"/>
                <a:gd name="connsiteX40" fmla="*/ 596102 w 1891974"/>
                <a:gd name="connsiteY40" fmla="*/ 155495 h 1282838"/>
                <a:gd name="connsiteX41" fmla="*/ 531308 w 1891974"/>
                <a:gd name="connsiteY41" fmla="*/ 103664 h 1282838"/>
                <a:gd name="connsiteX42" fmla="*/ 453556 w 1891974"/>
                <a:gd name="connsiteY42" fmla="*/ 77748 h 1282838"/>
                <a:gd name="connsiteX43" fmla="*/ 414680 w 1891974"/>
                <a:gd name="connsiteY43" fmla="*/ 64790 h 1282838"/>
                <a:gd name="connsiteX44" fmla="*/ 323969 w 1891974"/>
                <a:gd name="connsiteY44" fmla="*/ 38874 h 1282838"/>
                <a:gd name="connsiteX45" fmla="*/ 285092 w 1891974"/>
                <a:gd name="connsiteY45" fmla="*/ 25916 h 1282838"/>
                <a:gd name="connsiteX46" fmla="*/ 168464 w 1891974"/>
                <a:gd name="connsiteY46" fmla="*/ 12958 h 128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891974" h="1282838">
                  <a:moveTo>
                    <a:pt x="220299" y="0"/>
                  </a:moveTo>
                  <a:cubicBezTo>
                    <a:pt x="132079" y="52929"/>
                    <a:pt x="179400" y="30910"/>
                    <a:pt x="77753" y="64790"/>
                  </a:cubicBezTo>
                  <a:lnTo>
                    <a:pt x="38877" y="77748"/>
                  </a:lnTo>
                  <a:cubicBezTo>
                    <a:pt x="28605" y="108560"/>
                    <a:pt x="18383" y="135910"/>
                    <a:pt x="12959" y="168453"/>
                  </a:cubicBezTo>
                  <a:cubicBezTo>
                    <a:pt x="7234" y="202803"/>
                    <a:pt x="4320" y="237562"/>
                    <a:pt x="0" y="272117"/>
                  </a:cubicBezTo>
                  <a:cubicBezTo>
                    <a:pt x="4320" y="431932"/>
                    <a:pt x="1831" y="592076"/>
                    <a:pt x="12959" y="751562"/>
                  </a:cubicBezTo>
                  <a:cubicBezTo>
                    <a:pt x="14860" y="778814"/>
                    <a:pt x="30238" y="803393"/>
                    <a:pt x="38877" y="829309"/>
                  </a:cubicBezTo>
                  <a:cubicBezTo>
                    <a:pt x="43197" y="842267"/>
                    <a:pt x="48522" y="854932"/>
                    <a:pt x="51835" y="868183"/>
                  </a:cubicBezTo>
                  <a:cubicBezTo>
                    <a:pt x="56155" y="885460"/>
                    <a:pt x="56829" y="904086"/>
                    <a:pt x="64794" y="920015"/>
                  </a:cubicBezTo>
                  <a:cubicBezTo>
                    <a:pt x="82610" y="955645"/>
                    <a:pt x="120600" y="1009490"/>
                    <a:pt x="155505" y="1036637"/>
                  </a:cubicBezTo>
                  <a:cubicBezTo>
                    <a:pt x="180092" y="1055759"/>
                    <a:pt x="207340" y="1071191"/>
                    <a:pt x="233257" y="1088468"/>
                  </a:cubicBezTo>
                  <a:lnTo>
                    <a:pt x="311010" y="1140300"/>
                  </a:lnTo>
                  <a:cubicBezTo>
                    <a:pt x="323969" y="1148939"/>
                    <a:pt x="335111" y="1161291"/>
                    <a:pt x="349886" y="1166216"/>
                  </a:cubicBezTo>
                  <a:cubicBezTo>
                    <a:pt x="362845" y="1170535"/>
                    <a:pt x="376544" y="1173066"/>
                    <a:pt x="388762" y="1179174"/>
                  </a:cubicBezTo>
                  <a:cubicBezTo>
                    <a:pt x="402692" y="1186139"/>
                    <a:pt x="413708" y="1198125"/>
                    <a:pt x="427638" y="1205090"/>
                  </a:cubicBezTo>
                  <a:cubicBezTo>
                    <a:pt x="439856" y="1211199"/>
                    <a:pt x="453205" y="1214977"/>
                    <a:pt x="466515" y="1218048"/>
                  </a:cubicBezTo>
                  <a:cubicBezTo>
                    <a:pt x="582850" y="1244893"/>
                    <a:pt x="607279" y="1247055"/>
                    <a:pt x="725689" y="1256922"/>
                  </a:cubicBezTo>
                  <a:cubicBezTo>
                    <a:pt x="786108" y="1261957"/>
                    <a:pt x="846676" y="1265045"/>
                    <a:pt x="907111" y="1269880"/>
                  </a:cubicBezTo>
                  <a:cubicBezTo>
                    <a:pt x="954670" y="1273685"/>
                    <a:pt x="1002142" y="1278519"/>
                    <a:pt x="1049657" y="1282838"/>
                  </a:cubicBezTo>
                  <a:cubicBezTo>
                    <a:pt x="1196523" y="1278519"/>
                    <a:pt x="1343539" y="1277810"/>
                    <a:pt x="1490254" y="1269880"/>
                  </a:cubicBezTo>
                  <a:cubicBezTo>
                    <a:pt x="1526774" y="1267906"/>
                    <a:pt x="1537296" y="1246360"/>
                    <a:pt x="1568006" y="1231006"/>
                  </a:cubicBezTo>
                  <a:cubicBezTo>
                    <a:pt x="1580224" y="1224898"/>
                    <a:pt x="1593923" y="1222367"/>
                    <a:pt x="1606882" y="1218048"/>
                  </a:cubicBezTo>
                  <a:cubicBezTo>
                    <a:pt x="1619841" y="1205090"/>
                    <a:pt x="1631679" y="1190905"/>
                    <a:pt x="1645758" y="1179174"/>
                  </a:cubicBezTo>
                  <a:cubicBezTo>
                    <a:pt x="1657723" y="1169204"/>
                    <a:pt x="1673622" y="1164270"/>
                    <a:pt x="1684635" y="1153258"/>
                  </a:cubicBezTo>
                  <a:cubicBezTo>
                    <a:pt x="1695648" y="1142246"/>
                    <a:pt x="1700823" y="1126545"/>
                    <a:pt x="1710552" y="1114384"/>
                  </a:cubicBezTo>
                  <a:cubicBezTo>
                    <a:pt x="1718184" y="1104844"/>
                    <a:pt x="1727831" y="1097107"/>
                    <a:pt x="1736470" y="1088468"/>
                  </a:cubicBezTo>
                  <a:cubicBezTo>
                    <a:pt x="1745109" y="1071191"/>
                    <a:pt x="1752803" y="1053408"/>
                    <a:pt x="1762387" y="1036637"/>
                  </a:cubicBezTo>
                  <a:cubicBezTo>
                    <a:pt x="1770114" y="1023115"/>
                    <a:pt x="1781339" y="1011692"/>
                    <a:pt x="1788304" y="997763"/>
                  </a:cubicBezTo>
                  <a:cubicBezTo>
                    <a:pt x="1804032" y="966308"/>
                    <a:pt x="1805349" y="926630"/>
                    <a:pt x="1814222" y="894099"/>
                  </a:cubicBezTo>
                  <a:cubicBezTo>
                    <a:pt x="1821410" y="867744"/>
                    <a:pt x="1833513" y="842853"/>
                    <a:pt x="1840139" y="816351"/>
                  </a:cubicBezTo>
                  <a:cubicBezTo>
                    <a:pt x="1844459" y="799074"/>
                    <a:pt x="1848205" y="781643"/>
                    <a:pt x="1853098" y="764519"/>
                  </a:cubicBezTo>
                  <a:cubicBezTo>
                    <a:pt x="1856851" y="751386"/>
                    <a:pt x="1862986" y="738955"/>
                    <a:pt x="1866057" y="725646"/>
                  </a:cubicBezTo>
                  <a:cubicBezTo>
                    <a:pt x="1875962" y="682725"/>
                    <a:pt x="1891974" y="596066"/>
                    <a:pt x="1891974" y="596066"/>
                  </a:cubicBezTo>
                  <a:cubicBezTo>
                    <a:pt x="1887655" y="531276"/>
                    <a:pt x="1890301" y="465642"/>
                    <a:pt x="1879016" y="401697"/>
                  </a:cubicBezTo>
                  <a:cubicBezTo>
                    <a:pt x="1873357" y="369631"/>
                    <a:pt x="1776190" y="350203"/>
                    <a:pt x="1775346" y="349865"/>
                  </a:cubicBezTo>
                  <a:cubicBezTo>
                    <a:pt x="1650259" y="299833"/>
                    <a:pt x="1733762" y="325496"/>
                    <a:pt x="1516171" y="310991"/>
                  </a:cubicBezTo>
                  <a:cubicBezTo>
                    <a:pt x="1286785" y="253648"/>
                    <a:pt x="1538689" y="312603"/>
                    <a:pt x="933029" y="285075"/>
                  </a:cubicBezTo>
                  <a:cubicBezTo>
                    <a:pt x="919383" y="284455"/>
                    <a:pt x="907592" y="274560"/>
                    <a:pt x="894152" y="272117"/>
                  </a:cubicBezTo>
                  <a:cubicBezTo>
                    <a:pt x="859888" y="265888"/>
                    <a:pt x="825039" y="263478"/>
                    <a:pt x="790483" y="259159"/>
                  </a:cubicBezTo>
                  <a:cubicBezTo>
                    <a:pt x="692767" y="226589"/>
                    <a:pt x="813211" y="270523"/>
                    <a:pt x="712730" y="220285"/>
                  </a:cubicBezTo>
                  <a:cubicBezTo>
                    <a:pt x="647548" y="187695"/>
                    <a:pt x="677823" y="237210"/>
                    <a:pt x="596102" y="155495"/>
                  </a:cubicBezTo>
                  <a:cubicBezTo>
                    <a:pt x="574559" y="133954"/>
                    <a:pt x="560734" y="116741"/>
                    <a:pt x="531308" y="103664"/>
                  </a:cubicBezTo>
                  <a:cubicBezTo>
                    <a:pt x="506343" y="92569"/>
                    <a:pt x="479473" y="86387"/>
                    <a:pt x="453556" y="77748"/>
                  </a:cubicBezTo>
                  <a:lnTo>
                    <a:pt x="414680" y="64790"/>
                  </a:lnTo>
                  <a:cubicBezTo>
                    <a:pt x="321474" y="33723"/>
                    <a:pt x="437861" y="71413"/>
                    <a:pt x="323969" y="38874"/>
                  </a:cubicBezTo>
                  <a:cubicBezTo>
                    <a:pt x="310835" y="35122"/>
                    <a:pt x="298427" y="28879"/>
                    <a:pt x="285092" y="25916"/>
                  </a:cubicBezTo>
                  <a:cubicBezTo>
                    <a:pt x="217191" y="10828"/>
                    <a:pt x="222452" y="12958"/>
                    <a:pt x="168464" y="12958"/>
                  </a:cubicBezTo>
                </a:path>
              </a:pathLst>
            </a:custGeom>
            <a:ln w="57150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04" name="Freeform 203"/>
            <p:cNvSpPr/>
            <p:nvPr/>
          </p:nvSpPr>
          <p:spPr>
            <a:xfrm>
              <a:off x="5268734" y="1878904"/>
              <a:ext cx="1360666" cy="1606787"/>
            </a:xfrm>
            <a:custGeom>
              <a:avLst/>
              <a:gdLst>
                <a:gd name="connsiteX0" fmla="*/ 155505 w 1360666"/>
                <a:gd name="connsiteY0" fmla="*/ 25916 h 1606787"/>
                <a:gd name="connsiteX1" fmla="*/ 116628 w 1360666"/>
                <a:gd name="connsiteY1" fmla="*/ 142538 h 1606787"/>
                <a:gd name="connsiteX2" fmla="*/ 77752 w 1360666"/>
                <a:gd name="connsiteY2" fmla="*/ 207327 h 1606787"/>
                <a:gd name="connsiteX3" fmla="*/ 38876 w 1360666"/>
                <a:gd name="connsiteY3" fmla="*/ 323949 h 1606787"/>
                <a:gd name="connsiteX4" fmla="*/ 12959 w 1360666"/>
                <a:gd name="connsiteY4" fmla="*/ 401697 h 1606787"/>
                <a:gd name="connsiteX5" fmla="*/ 0 w 1360666"/>
                <a:gd name="connsiteY5" fmla="*/ 453529 h 1606787"/>
                <a:gd name="connsiteX6" fmla="*/ 25917 w 1360666"/>
                <a:gd name="connsiteY6" fmla="*/ 842267 h 1606787"/>
                <a:gd name="connsiteX7" fmla="*/ 77752 w 1360666"/>
                <a:gd name="connsiteY7" fmla="*/ 958889 h 1606787"/>
                <a:gd name="connsiteX8" fmla="*/ 103670 w 1360666"/>
                <a:gd name="connsiteY8" fmla="*/ 1036637 h 1606787"/>
                <a:gd name="connsiteX9" fmla="*/ 129587 w 1360666"/>
                <a:gd name="connsiteY9" fmla="*/ 1114385 h 1606787"/>
                <a:gd name="connsiteX10" fmla="*/ 155505 w 1360666"/>
                <a:gd name="connsiteY10" fmla="*/ 1153258 h 1606787"/>
                <a:gd name="connsiteX11" fmla="*/ 194381 w 1360666"/>
                <a:gd name="connsiteY11" fmla="*/ 1192132 h 1606787"/>
                <a:gd name="connsiteX12" fmla="*/ 246216 w 1360666"/>
                <a:gd name="connsiteY12" fmla="*/ 1269880 h 1606787"/>
                <a:gd name="connsiteX13" fmla="*/ 285092 w 1360666"/>
                <a:gd name="connsiteY13" fmla="*/ 1334670 h 1606787"/>
                <a:gd name="connsiteX14" fmla="*/ 311009 w 1360666"/>
                <a:gd name="connsiteY14" fmla="*/ 1373544 h 1606787"/>
                <a:gd name="connsiteX15" fmla="*/ 375803 w 1360666"/>
                <a:gd name="connsiteY15" fmla="*/ 1425376 h 1606787"/>
                <a:gd name="connsiteX16" fmla="*/ 388762 w 1360666"/>
                <a:gd name="connsiteY16" fmla="*/ 1464250 h 1606787"/>
                <a:gd name="connsiteX17" fmla="*/ 505390 w 1360666"/>
                <a:gd name="connsiteY17" fmla="*/ 1529039 h 1606787"/>
                <a:gd name="connsiteX18" fmla="*/ 557225 w 1360666"/>
                <a:gd name="connsiteY18" fmla="*/ 1541997 h 1606787"/>
                <a:gd name="connsiteX19" fmla="*/ 634977 w 1360666"/>
                <a:gd name="connsiteY19" fmla="*/ 1567913 h 1606787"/>
                <a:gd name="connsiteX20" fmla="*/ 673854 w 1360666"/>
                <a:gd name="connsiteY20" fmla="*/ 1580871 h 1606787"/>
                <a:gd name="connsiteX21" fmla="*/ 712730 w 1360666"/>
                <a:gd name="connsiteY21" fmla="*/ 1593829 h 1606787"/>
                <a:gd name="connsiteX22" fmla="*/ 764565 w 1360666"/>
                <a:gd name="connsiteY22" fmla="*/ 1606787 h 1606787"/>
                <a:gd name="connsiteX23" fmla="*/ 1036698 w 1360666"/>
                <a:gd name="connsiteY23" fmla="*/ 1593829 h 1606787"/>
                <a:gd name="connsiteX24" fmla="*/ 1127409 w 1360666"/>
                <a:gd name="connsiteY24" fmla="*/ 1567913 h 1606787"/>
                <a:gd name="connsiteX25" fmla="*/ 1179244 w 1360666"/>
                <a:gd name="connsiteY25" fmla="*/ 1516081 h 1606787"/>
                <a:gd name="connsiteX26" fmla="*/ 1218120 w 1360666"/>
                <a:gd name="connsiteY26" fmla="*/ 1451292 h 1606787"/>
                <a:gd name="connsiteX27" fmla="*/ 1295872 w 1360666"/>
                <a:gd name="connsiteY27" fmla="*/ 1269880 h 1606787"/>
                <a:gd name="connsiteX28" fmla="*/ 1308831 w 1360666"/>
                <a:gd name="connsiteY28" fmla="*/ 1179174 h 1606787"/>
                <a:gd name="connsiteX29" fmla="*/ 1321790 w 1360666"/>
                <a:gd name="connsiteY29" fmla="*/ 1127343 h 1606787"/>
                <a:gd name="connsiteX30" fmla="*/ 1347707 w 1360666"/>
                <a:gd name="connsiteY30" fmla="*/ 971847 h 1606787"/>
                <a:gd name="connsiteX31" fmla="*/ 1360666 w 1360666"/>
                <a:gd name="connsiteY31" fmla="*/ 894099 h 1606787"/>
                <a:gd name="connsiteX32" fmla="*/ 1347707 w 1360666"/>
                <a:gd name="connsiteY32" fmla="*/ 401697 h 1606787"/>
                <a:gd name="connsiteX33" fmla="*/ 1321790 w 1360666"/>
                <a:gd name="connsiteY33" fmla="*/ 349865 h 1606787"/>
                <a:gd name="connsiteX34" fmla="*/ 1256996 w 1360666"/>
                <a:gd name="connsiteY34" fmla="*/ 272117 h 1606787"/>
                <a:gd name="connsiteX35" fmla="*/ 1218120 w 1360666"/>
                <a:gd name="connsiteY35" fmla="*/ 220285 h 1606787"/>
                <a:gd name="connsiteX36" fmla="*/ 1049657 w 1360666"/>
                <a:gd name="connsiteY36" fmla="*/ 129580 h 1606787"/>
                <a:gd name="connsiteX37" fmla="*/ 1023739 w 1360666"/>
                <a:gd name="connsiteY37" fmla="*/ 103664 h 1606787"/>
                <a:gd name="connsiteX38" fmla="*/ 933028 w 1360666"/>
                <a:gd name="connsiteY38" fmla="*/ 77748 h 1606787"/>
                <a:gd name="connsiteX39" fmla="*/ 855276 w 1360666"/>
                <a:gd name="connsiteY39" fmla="*/ 51832 h 1606787"/>
                <a:gd name="connsiteX40" fmla="*/ 751606 w 1360666"/>
                <a:gd name="connsiteY40" fmla="*/ 25916 h 1606787"/>
                <a:gd name="connsiteX41" fmla="*/ 712730 w 1360666"/>
                <a:gd name="connsiteY41" fmla="*/ 12958 h 1606787"/>
                <a:gd name="connsiteX42" fmla="*/ 647936 w 1360666"/>
                <a:gd name="connsiteY42" fmla="*/ 0 h 1606787"/>
                <a:gd name="connsiteX43" fmla="*/ 220298 w 1360666"/>
                <a:gd name="connsiteY43" fmla="*/ 38874 h 1606787"/>
                <a:gd name="connsiteX44" fmla="*/ 155505 w 1360666"/>
                <a:gd name="connsiteY44" fmla="*/ 77748 h 160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60666" h="1606787">
                  <a:moveTo>
                    <a:pt x="155505" y="25916"/>
                  </a:moveTo>
                  <a:cubicBezTo>
                    <a:pt x="133659" y="135139"/>
                    <a:pt x="156868" y="48649"/>
                    <a:pt x="116628" y="142538"/>
                  </a:cubicBezTo>
                  <a:cubicBezTo>
                    <a:pt x="91394" y="201413"/>
                    <a:pt x="120853" y="164231"/>
                    <a:pt x="77752" y="207327"/>
                  </a:cubicBezTo>
                  <a:lnTo>
                    <a:pt x="38876" y="323949"/>
                  </a:lnTo>
                  <a:lnTo>
                    <a:pt x="12959" y="401697"/>
                  </a:lnTo>
                  <a:lnTo>
                    <a:pt x="0" y="453529"/>
                  </a:lnTo>
                  <a:cubicBezTo>
                    <a:pt x="1534" y="487266"/>
                    <a:pt x="5922" y="748962"/>
                    <a:pt x="25917" y="842267"/>
                  </a:cubicBezTo>
                  <a:cubicBezTo>
                    <a:pt x="57845" y="991258"/>
                    <a:pt x="36063" y="865093"/>
                    <a:pt x="77752" y="958889"/>
                  </a:cubicBezTo>
                  <a:cubicBezTo>
                    <a:pt x="88847" y="983852"/>
                    <a:pt x="95031" y="1010721"/>
                    <a:pt x="103670" y="1036637"/>
                  </a:cubicBezTo>
                  <a:cubicBezTo>
                    <a:pt x="103672" y="1036642"/>
                    <a:pt x="129584" y="1114381"/>
                    <a:pt x="129587" y="1114385"/>
                  </a:cubicBezTo>
                  <a:cubicBezTo>
                    <a:pt x="138226" y="1127343"/>
                    <a:pt x="145535" y="1141294"/>
                    <a:pt x="155505" y="1153258"/>
                  </a:cubicBezTo>
                  <a:cubicBezTo>
                    <a:pt x="167237" y="1167336"/>
                    <a:pt x="183130" y="1177667"/>
                    <a:pt x="194381" y="1192132"/>
                  </a:cubicBezTo>
                  <a:cubicBezTo>
                    <a:pt x="213505" y="1216718"/>
                    <a:pt x="246216" y="1269880"/>
                    <a:pt x="246216" y="1269880"/>
                  </a:cubicBezTo>
                  <a:cubicBezTo>
                    <a:pt x="268719" y="1337390"/>
                    <a:pt x="244433" y="1283849"/>
                    <a:pt x="285092" y="1334670"/>
                  </a:cubicBezTo>
                  <a:cubicBezTo>
                    <a:pt x="294821" y="1346831"/>
                    <a:pt x="301280" y="1361383"/>
                    <a:pt x="311009" y="1373544"/>
                  </a:cubicBezTo>
                  <a:cubicBezTo>
                    <a:pt x="332111" y="1399920"/>
                    <a:pt x="346939" y="1406135"/>
                    <a:pt x="375803" y="1425376"/>
                  </a:cubicBezTo>
                  <a:cubicBezTo>
                    <a:pt x="380123" y="1438334"/>
                    <a:pt x="379103" y="1454592"/>
                    <a:pt x="388762" y="1464250"/>
                  </a:cubicBezTo>
                  <a:cubicBezTo>
                    <a:pt x="425888" y="1501374"/>
                    <a:pt x="459764" y="1516004"/>
                    <a:pt x="505390" y="1529039"/>
                  </a:cubicBezTo>
                  <a:cubicBezTo>
                    <a:pt x="522515" y="1533932"/>
                    <a:pt x="540166" y="1536880"/>
                    <a:pt x="557225" y="1541997"/>
                  </a:cubicBezTo>
                  <a:cubicBezTo>
                    <a:pt x="583392" y="1549847"/>
                    <a:pt x="609060" y="1559274"/>
                    <a:pt x="634977" y="1567913"/>
                  </a:cubicBezTo>
                  <a:lnTo>
                    <a:pt x="673854" y="1580871"/>
                  </a:lnTo>
                  <a:cubicBezTo>
                    <a:pt x="686813" y="1585190"/>
                    <a:pt x="699478" y="1590516"/>
                    <a:pt x="712730" y="1593829"/>
                  </a:cubicBezTo>
                  <a:lnTo>
                    <a:pt x="764565" y="1606787"/>
                  </a:lnTo>
                  <a:cubicBezTo>
                    <a:pt x="855276" y="1602468"/>
                    <a:pt x="946173" y="1601071"/>
                    <a:pt x="1036698" y="1593829"/>
                  </a:cubicBezTo>
                  <a:cubicBezTo>
                    <a:pt x="1058109" y="1592116"/>
                    <a:pt x="1105135" y="1575337"/>
                    <a:pt x="1127409" y="1567913"/>
                  </a:cubicBezTo>
                  <a:cubicBezTo>
                    <a:pt x="1144687" y="1550636"/>
                    <a:pt x="1164242" y="1535368"/>
                    <a:pt x="1179244" y="1516081"/>
                  </a:cubicBezTo>
                  <a:cubicBezTo>
                    <a:pt x="1194707" y="1496201"/>
                    <a:pt x="1206179" y="1473467"/>
                    <a:pt x="1218120" y="1451292"/>
                  </a:cubicBezTo>
                  <a:cubicBezTo>
                    <a:pt x="1274166" y="1347213"/>
                    <a:pt x="1263399" y="1367296"/>
                    <a:pt x="1295872" y="1269880"/>
                  </a:cubicBezTo>
                  <a:cubicBezTo>
                    <a:pt x="1300192" y="1239645"/>
                    <a:pt x="1303367" y="1209224"/>
                    <a:pt x="1308831" y="1179174"/>
                  </a:cubicBezTo>
                  <a:cubicBezTo>
                    <a:pt x="1312017" y="1161652"/>
                    <a:pt x="1318508" y="1144847"/>
                    <a:pt x="1321790" y="1127343"/>
                  </a:cubicBezTo>
                  <a:cubicBezTo>
                    <a:pt x="1331474" y="1075696"/>
                    <a:pt x="1339068" y="1023679"/>
                    <a:pt x="1347707" y="971847"/>
                  </a:cubicBezTo>
                  <a:lnTo>
                    <a:pt x="1360666" y="894099"/>
                  </a:lnTo>
                  <a:cubicBezTo>
                    <a:pt x="1356346" y="729965"/>
                    <a:pt x="1359406" y="565471"/>
                    <a:pt x="1347707" y="401697"/>
                  </a:cubicBezTo>
                  <a:cubicBezTo>
                    <a:pt x="1346331" y="382429"/>
                    <a:pt x="1331374" y="366636"/>
                    <a:pt x="1321790" y="349865"/>
                  </a:cubicBezTo>
                  <a:cubicBezTo>
                    <a:pt x="1289059" y="292589"/>
                    <a:pt x="1302939" y="325715"/>
                    <a:pt x="1256996" y="272117"/>
                  </a:cubicBezTo>
                  <a:cubicBezTo>
                    <a:pt x="1242940" y="255720"/>
                    <a:pt x="1235239" y="233452"/>
                    <a:pt x="1218120" y="220285"/>
                  </a:cubicBezTo>
                  <a:cubicBezTo>
                    <a:pt x="1131679" y="153796"/>
                    <a:pt x="1121446" y="153508"/>
                    <a:pt x="1049657" y="129580"/>
                  </a:cubicBezTo>
                  <a:cubicBezTo>
                    <a:pt x="1041018" y="120941"/>
                    <a:pt x="1034215" y="109950"/>
                    <a:pt x="1023739" y="103664"/>
                  </a:cubicBezTo>
                  <a:cubicBezTo>
                    <a:pt x="1009222" y="94954"/>
                    <a:pt x="944325" y="81137"/>
                    <a:pt x="933028" y="77748"/>
                  </a:cubicBezTo>
                  <a:cubicBezTo>
                    <a:pt x="906861" y="69898"/>
                    <a:pt x="881780" y="58458"/>
                    <a:pt x="855276" y="51832"/>
                  </a:cubicBezTo>
                  <a:cubicBezTo>
                    <a:pt x="820719" y="43193"/>
                    <a:pt x="785398" y="37180"/>
                    <a:pt x="751606" y="25916"/>
                  </a:cubicBezTo>
                  <a:cubicBezTo>
                    <a:pt x="738647" y="21597"/>
                    <a:pt x="725982" y="16271"/>
                    <a:pt x="712730" y="12958"/>
                  </a:cubicBezTo>
                  <a:cubicBezTo>
                    <a:pt x="691362" y="7616"/>
                    <a:pt x="669534" y="4319"/>
                    <a:pt x="647936" y="0"/>
                  </a:cubicBezTo>
                  <a:cubicBezTo>
                    <a:pt x="270754" y="13969"/>
                    <a:pt x="408770" y="-23946"/>
                    <a:pt x="220298" y="38874"/>
                  </a:cubicBezTo>
                  <a:cubicBezTo>
                    <a:pt x="169832" y="55695"/>
                    <a:pt x="191081" y="42174"/>
                    <a:pt x="155505" y="77748"/>
                  </a:cubicBezTo>
                </a:path>
              </a:pathLst>
            </a:custGeom>
            <a:ln w="57150" cmpd="sng">
              <a:solidFill>
                <a:srgbClr val="7F7F7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328" name="Group 327"/>
          <p:cNvGrpSpPr/>
          <p:nvPr/>
        </p:nvGrpSpPr>
        <p:grpSpPr>
          <a:xfrm>
            <a:off x="1600200" y="3505200"/>
            <a:ext cx="2963645" cy="3003550"/>
            <a:chOff x="5570754" y="3352800"/>
            <a:chExt cx="2963645" cy="3003550"/>
          </a:xfrm>
        </p:grpSpPr>
        <p:grpSp>
          <p:nvGrpSpPr>
            <p:cNvPr id="247" name="Group 246"/>
            <p:cNvGrpSpPr/>
            <p:nvPr/>
          </p:nvGrpSpPr>
          <p:grpSpPr>
            <a:xfrm>
              <a:off x="5741733" y="3478281"/>
              <a:ext cx="2792666" cy="2793336"/>
              <a:chOff x="2667000" y="1646760"/>
              <a:chExt cx="3733800" cy="3734695"/>
            </a:xfrm>
          </p:grpSpPr>
          <p:grpSp>
            <p:nvGrpSpPr>
              <p:cNvPr id="248" name="Group 247"/>
              <p:cNvGrpSpPr/>
              <p:nvPr/>
            </p:nvGrpSpPr>
            <p:grpSpPr>
              <a:xfrm>
                <a:off x="3352800" y="1646760"/>
                <a:ext cx="381000" cy="486840"/>
                <a:chOff x="1066800" y="1646760"/>
                <a:chExt cx="381000" cy="486840"/>
              </a:xfrm>
            </p:grpSpPr>
            <p:sp>
              <p:nvSpPr>
                <p:cNvPr id="312" name="Oval 311"/>
                <p:cNvSpPr/>
                <p:nvPr/>
              </p:nvSpPr>
              <p:spPr>
                <a:xfrm>
                  <a:off x="1066800" y="1752600"/>
                  <a:ext cx="381000" cy="381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/>
                </a:p>
              </p:txBody>
            </p:sp>
            <p:sp>
              <p:nvSpPr>
                <p:cNvPr id="313" name="TextBox 312"/>
                <p:cNvSpPr txBox="1"/>
                <p:nvPr/>
              </p:nvSpPr>
              <p:spPr>
                <a:xfrm>
                  <a:off x="1080028" y="1646760"/>
                  <a:ext cx="3124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49" name="Group 248"/>
              <p:cNvGrpSpPr/>
              <p:nvPr/>
            </p:nvGrpSpPr>
            <p:grpSpPr>
              <a:xfrm>
                <a:off x="3505200" y="2219980"/>
                <a:ext cx="381000" cy="486840"/>
                <a:chOff x="1066800" y="1646760"/>
                <a:chExt cx="381000" cy="486840"/>
              </a:xfrm>
            </p:grpSpPr>
            <p:sp>
              <p:nvSpPr>
                <p:cNvPr id="310" name="Oval 309"/>
                <p:cNvSpPr/>
                <p:nvPr/>
              </p:nvSpPr>
              <p:spPr>
                <a:xfrm>
                  <a:off x="1066800" y="1752600"/>
                  <a:ext cx="381000" cy="381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/>
                </a:p>
              </p:txBody>
            </p:sp>
            <p:sp>
              <p:nvSpPr>
                <p:cNvPr id="311" name="TextBox 310"/>
                <p:cNvSpPr txBox="1"/>
                <p:nvPr/>
              </p:nvSpPr>
              <p:spPr>
                <a:xfrm>
                  <a:off x="1080028" y="1646760"/>
                  <a:ext cx="3124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50" name="Group 249"/>
              <p:cNvGrpSpPr/>
              <p:nvPr/>
            </p:nvGrpSpPr>
            <p:grpSpPr>
              <a:xfrm>
                <a:off x="3886200" y="1799160"/>
                <a:ext cx="381000" cy="486840"/>
                <a:chOff x="1066800" y="1646760"/>
                <a:chExt cx="381000" cy="486840"/>
              </a:xfrm>
            </p:grpSpPr>
            <p:sp>
              <p:nvSpPr>
                <p:cNvPr id="308" name="Oval 307"/>
                <p:cNvSpPr/>
                <p:nvPr/>
              </p:nvSpPr>
              <p:spPr>
                <a:xfrm>
                  <a:off x="1066800" y="1752600"/>
                  <a:ext cx="381000" cy="381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/>
                </a:p>
              </p:txBody>
            </p:sp>
            <p:sp>
              <p:nvSpPr>
                <p:cNvPr id="309" name="TextBox 308"/>
                <p:cNvSpPr txBox="1"/>
                <p:nvPr/>
              </p:nvSpPr>
              <p:spPr>
                <a:xfrm>
                  <a:off x="1080028" y="1646760"/>
                  <a:ext cx="3124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51" name="Group 250"/>
              <p:cNvGrpSpPr/>
              <p:nvPr/>
            </p:nvGrpSpPr>
            <p:grpSpPr>
              <a:xfrm>
                <a:off x="6019800" y="2286000"/>
                <a:ext cx="381000" cy="499940"/>
                <a:chOff x="1066800" y="1633660"/>
                <a:chExt cx="381000" cy="499940"/>
              </a:xfrm>
            </p:grpSpPr>
            <p:sp>
              <p:nvSpPr>
                <p:cNvPr id="306" name="Oval 305"/>
                <p:cNvSpPr/>
                <p:nvPr/>
              </p:nvSpPr>
              <p:spPr>
                <a:xfrm>
                  <a:off x="1066800" y="1752600"/>
                  <a:ext cx="381000" cy="381000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/>
                </a:p>
              </p:txBody>
            </p:sp>
            <p:sp>
              <p:nvSpPr>
                <p:cNvPr id="307" name="TextBox 306"/>
                <p:cNvSpPr txBox="1"/>
                <p:nvPr/>
              </p:nvSpPr>
              <p:spPr>
                <a:xfrm>
                  <a:off x="1078788" y="1633660"/>
                  <a:ext cx="3124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52" name="Group 251"/>
              <p:cNvGrpSpPr/>
              <p:nvPr/>
            </p:nvGrpSpPr>
            <p:grpSpPr>
              <a:xfrm>
                <a:off x="3048000" y="2296180"/>
                <a:ext cx="381000" cy="486840"/>
                <a:chOff x="1066800" y="1646760"/>
                <a:chExt cx="381000" cy="486840"/>
              </a:xfrm>
            </p:grpSpPr>
            <p:sp>
              <p:nvSpPr>
                <p:cNvPr id="304" name="Oval 303"/>
                <p:cNvSpPr/>
                <p:nvPr/>
              </p:nvSpPr>
              <p:spPr>
                <a:xfrm>
                  <a:off x="1066800" y="1752600"/>
                  <a:ext cx="381000" cy="381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/>
                </a:p>
              </p:txBody>
            </p:sp>
            <p:sp>
              <p:nvSpPr>
                <p:cNvPr id="305" name="TextBox 304"/>
                <p:cNvSpPr txBox="1"/>
                <p:nvPr/>
              </p:nvSpPr>
              <p:spPr>
                <a:xfrm>
                  <a:off x="1080028" y="1646760"/>
                  <a:ext cx="3124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53" name="Group 252"/>
              <p:cNvGrpSpPr/>
              <p:nvPr/>
            </p:nvGrpSpPr>
            <p:grpSpPr>
              <a:xfrm>
                <a:off x="4262610" y="2362200"/>
                <a:ext cx="381000" cy="486710"/>
                <a:chOff x="1066800" y="1646890"/>
                <a:chExt cx="381000" cy="486710"/>
              </a:xfrm>
            </p:grpSpPr>
            <p:sp>
              <p:nvSpPr>
                <p:cNvPr id="302" name="Oval 301"/>
                <p:cNvSpPr/>
                <p:nvPr/>
              </p:nvSpPr>
              <p:spPr>
                <a:xfrm>
                  <a:off x="1066800" y="1752600"/>
                  <a:ext cx="381000" cy="381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/>
                </a:p>
              </p:txBody>
            </p:sp>
            <p:sp>
              <p:nvSpPr>
                <p:cNvPr id="303" name="TextBox 302"/>
                <p:cNvSpPr txBox="1"/>
                <p:nvPr/>
              </p:nvSpPr>
              <p:spPr>
                <a:xfrm>
                  <a:off x="1083599" y="1646890"/>
                  <a:ext cx="3124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54" name="Group 253"/>
              <p:cNvGrpSpPr/>
              <p:nvPr/>
            </p:nvGrpSpPr>
            <p:grpSpPr>
              <a:xfrm>
                <a:off x="5486400" y="2524780"/>
                <a:ext cx="381000" cy="499940"/>
                <a:chOff x="1066800" y="1633660"/>
                <a:chExt cx="381000" cy="499940"/>
              </a:xfrm>
            </p:grpSpPr>
            <p:sp>
              <p:nvSpPr>
                <p:cNvPr id="300" name="Oval 299"/>
                <p:cNvSpPr/>
                <p:nvPr/>
              </p:nvSpPr>
              <p:spPr>
                <a:xfrm>
                  <a:off x="1066800" y="1752600"/>
                  <a:ext cx="381000" cy="381000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/>
                </a:p>
              </p:txBody>
            </p:sp>
            <p:sp>
              <p:nvSpPr>
                <p:cNvPr id="301" name="TextBox 300"/>
                <p:cNvSpPr txBox="1"/>
                <p:nvPr/>
              </p:nvSpPr>
              <p:spPr>
                <a:xfrm>
                  <a:off x="1078788" y="1633660"/>
                  <a:ext cx="3124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55" name="Group 254"/>
              <p:cNvGrpSpPr/>
              <p:nvPr/>
            </p:nvGrpSpPr>
            <p:grpSpPr>
              <a:xfrm>
                <a:off x="5562600" y="2034570"/>
                <a:ext cx="381000" cy="499940"/>
                <a:chOff x="1066800" y="1633660"/>
                <a:chExt cx="381000" cy="499940"/>
              </a:xfrm>
            </p:grpSpPr>
            <p:sp>
              <p:nvSpPr>
                <p:cNvPr id="298" name="Oval 297"/>
                <p:cNvSpPr/>
                <p:nvPr/>
              </p:nvSpPr>
              <p:spPr>
                <a:xfrm>
                  <a:off x="1066800" y="1752600"/>
                  <a:ext cx="381000" cy="381000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/>
                </a:p>
              </p:txBody>
            </p:sp>
            <p:sp>
              <p:nvSpPr>
                <p:cNvPr id="299" name="TextBox 298"/>
                <p:cNvSpPr txBox="1"/>
                <p:nvPr/>
              </p:nvSpPr>
              <p:spPr>
                <a:xfrm>
                  <a:off x="1078788" y="1633660"/>
                  <a:ext cx="3124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56" name="Group 255"/>
              <p:cNvGrpSpPr/>
              <p:nvPr/>
            </p:nvGrpSpPr>
            <p:grpSpPr>
              <a:xfrm>
                <a:off x="4496084" y="1944690"/>
                <a:ext cx="381000" cy="486710"/>
                <a:chOff x="1066800" y="1646890"/>
                <a:chExt cx="381000" cy="486710"/>
              </a:xfrm>
            </p:grpSpPr>
            <p:sp>
              <p:nvSpPr>
                <p:cNvPr id="296" name="Oval 295"/>
                <p:cNvSpPr/>
                <p:nvPr/>
              </p:nvSpPr>
              <p:spPr>
                <a:xfrm>
                  <a:off x="1066800" y="1752600"/>
                  <a:ext cx="381000" cy="381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/>
                </a:p>
              </p:txBody>
            </p:sp>
            <p:sp>
              <p:nvSpPr>
                <p:cNvPr id="297" name="TextBox 296"/>
                <p:cNvSpPr txBox="1"/>
                <p:nvPr/>
              </p:nvSpPr>
              <p:spPr>
                <a:xfrm>
                  <a:off x="1083599" y="1646890"/>
                  <a:ext cx="3124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57" name="Group 256"/>
              <p:cNvGrpSpPr/>
              <p:nvPr/>
            </p:nvGrpSpPr>
            <p:grpSpPr>
              <a:xfrm>
                <a:off x="4267200" y="3124200"/>
                <a:ext cx="381000" cy="486710"/>
                <a:chOff x="1066800" y="1646890"/>
                <a:chExt cx="381000" cy="486710"/>
              </a:xfrm>
            </p:grpSpPr>
            <p:sp>
              <p:nvSpPr>
                <p:cNvPr id="294" name="Oval 293"/>
                <p:cNvSpPr/>
                <p:nvPr/>
              </p:nvSpPr>
              <p:spPr>
                <a:xfrm>
                  <a:off x="1066800" y="1752600"/>
                  <a:ext cx="381000" cy="381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/>
                </a:p>
              </p:txBody>
            </p:sp>
            <p:sp>
              <p:nvSpPr>
                <p:cNvPr id="295" name="TextBox 294"/>
                <p:cNvSpPr txBox="1"/>
                <p:nvPr/>
              </p:nvSpPr>
              <p:spPr>
                <a:xfrm>
                  <a:off x="1083599" y="1646890"/>
                  <a:ext cx="3124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58" name="Group 257"/>
              <p:cNvGrpSpPr/>
              <p:nvPr/>
            </p:nvGrpSpPr>
            <p:grpSpPr>
              <a:xfrm>
                <a:off x="3657600" y="2895600"/>
                <a:ext cx="381000" cy="486710"/>
                <a:chOff x="1066800" y="1646890"/>
                <a:chExt cx="381000" cy="486710"/>
              </a:xfrm>
            </p:grpSpPr>
            <p:sp>
              <p:nvSpPr>
                <p:cNvPr id="292" name="Oval 291"/>
                <p:cNvSpPr/>
                <p:nvPr/>
              </p:nvSpPr>
              <p:spPr>
                <a:xfrm>
                  <a:off x="1066800" y="1752600"/>
                  <a:ext cx="381000" cy="381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/>
                </a:p>
              </p:txBody>
            </p:sp>
            <p:sp>
              <p:nvSpPr>
                <p:cNvPr id="293" name="TextBox 292"/>
                <p:cNvSpPr txBox="1"/>
                <p:nvPr/>
              </p:nvSpPr>
              <p:spPr>
                <a:xfrm>
                  <a:off x="1083599" y="1646890"/>
                  <a:ext cx="3124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59" name="Group 258"/>
              <p:cNvGrpSpPr/>
              <p:nvPr/>
            </p:nvGrpSpPr>
            <p:grpSpPr>
              <a:xfrm>
                <a:off x="3810000" y="3349300"/>
                <a:ext cx="381000" cy="486710"/>
                <a:chOff x="1066800" y="1646890"/>
                <a:chExt cx="381000" cy="486710"/>
              </a:xfrm>
            </p:grpSpPr>
            <p:sp>
              <p:nvSpPr>
                <p:cNvPr id="290" name="Oval 289"/>
                <p:cNvSpPr/>
                <p:nvPr/>
              </p:nvSpPr>
              <p:spPr>
                <a:xfrm>
                  <a:off x="1066800" y="1752600"/>
                  <a:ext cx="381000" cy="381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/>
                </a:p>
              </p:txBody>
            </p:sp>
            <p:sp>
              <p:nvSpPr>
                <p:cNvPr id="291" name="TextBox 290"/>
                <p:cNvSpPr txBox="1"/>
                <p:nvPr/>
              </p:nvSpPr>
              <p:spPr>
                <a:xfrm>
                  <a:off x="1083599" y="1646890"/>
                  <a:ext cx="3124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60" name="Group 259"/>
              <p:cNvGrpSpPr/>
              <p:nvPr/>
            </p:nvGrpSpPr>
            <p:grpSpPr>
              <a:xfrm>
                <a:off x="5867400" y="2819400"/>
                <a:ext cx="381000" cy="499940"/>
                <a:chOff x="1066800" y="1633660"/>
                <a:chExt cx="381000" cy="499940"/>
              </a:xfrm>
            </p:grpSpPr>
            <p:sp>
              <p:nvSpPr>
                <p:cNvPr id="288" name="Oval 287"/>
                <p:cNvSpPr/>
                <p:nvPr/>
              </p:nvSpPr>
              <p:spPr>
                <a:xfrm>
                  <a:off x="1066800" y="1752600"/>
                  <a:ext cx="381000" cy="381000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/>
                </a:p>
              </p:txBody>
            </p:sp>
            <p:sp>
              <p:nvSpPr>
                <p:cNvPr id="289" name="TextBox 288"/>
                <p:cNvSpPr txBox="1"/>
                <p:nvPr/>
              </p:nvSpPr>
              <p:spPr>
                <a:xfrm>
                  <a:off x="1078788" y="1633660"/>
                  <a:ext cx="3124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61" name="Group 260"/>
              <p:cNvGrpSpPr/>
              <p:nvPr/>
            </p:nvGrpSpPr>
            <p:grpSpPr>
              <a:xfrm>
                <a:off x="2819400" y="3593414"/>
                <a:ext cx="457200" cy="521141"/>
                <a:chOff x="533400" y="3288859"/>
                <a:chExt cx="457200" cy="521141"/>
              </a:xfrm>
            </p:grpSpPr>
            <p:sp>
              <p:nvSpPr>
                <p:cNvPr id="286" name="Rectangle 285"/>
                <p:cNvSpPr/>
                <p:nvPr/>
              </p:nvSpPr>
              <p:spPr>
                <a:xfrm>
                  <a:off x="533400" y="3382310"/>
                  <a:ext cx="457200" cy="427690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87" name="TextBox 286"/>
                <p:cNvSpPr txBox="1"/>
                <p:nvPr/>
              </p:nvSpPr>
              <p:spPr>
                <a:xfrm>
                  <a:off x="609600" y="3288859"/>
                  <a:ext cx="26318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rgbClr val="FFFFFF"/>
                      </a:solidFill>
                    </a:rPr>
                    <a:t>-</a:t>
                  </a:r>
                  <a:endParaRPr lang="en-US" sz="2000" b="1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62" name="Group 261"/>
              <p:cNvGrpSpPr/>
              <p:nvPr/>
            </p:nvGrpSpPr>
            <p:grpSpPr>
              <a:xfrm>
                <a:off x="3276600" y="4166634"/>
                <a:ext cx="457200" cy="507237"/>
                <a:chOff x="533400" y="3302763"/>
                <a:chExt cx="457200" cy="507237"/>
              </a:xfrm>
            </p:grpSpPr>
            <p:sp>
              <p:nvSpPr>
                <p:cNvPr id="284" name="Rectangle 283"/>
                <p:cNvSpPr/>
                <p:nvPr/>
              </p:nvSpPr>
              <p:spPr>
                <a:xfrm>
                  <a:off x="533400" y="3382310"/>
                  <a:ext cx="457200" cy="427690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85" name="TextBox 284"/>
                <p:cNvSpPr txBox="1"/>
                <p:nvPr/>
              </p:nvSpPr>
              <p:spPr>
                <a:xfrm>
                  <a:off x="609600" y="3302763"/>
                  <a:ext cx="26318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rgbClr val="FFFFFF"/>
                      </a:solidFill>
                    </a:rPr>
                    <a:t>-</a:t>
                  </a:r>
                  <a:endParaRPr lang="en-US" sz="2000" b="1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63" name="Group 262"/>
              <p:cNvGrpSpPr/>
              <p:nvPr/>
            </p:nvGrpSpPr>
            <p:grpSpPr>
              <a:xfrm>
                <a:off x="2667000" y="4166634"/>
                <a:ext cx="457200" cy="543968"/>
                <a:chOff x="533400" y="3266032"/>
                <a:chExt cx="457200" cy="543968"/>
              </a:xfrm>
            </p:grpSpPr>
            <p:sp>
              <p:nvSpPr>
                <p:cNvPr id="282" name="Rectangle 281"/>
                <p:cNvSpPr/>
                <p:nvPr/>
              </p:nvSpPr>
              <p:spPr>
                <a:xfrm>
                  <a:off x="533400" y="3382310"/>
                  <a:ext cx="457200" cy="427690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83" name="TextBox 282"/>
                <p:cNvSpPr txBox="1"/>
                <p:nvPr/>
              </p:nvSpPr>
              <p:spPr>
                <a:xfrm>
                  <a:off x="609600" y="3266032"/>
                  <a:ext cx="26318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rgbClr val="FFFFFF"/>
                      </a:solidFill>
                    </a:rPr>
                    <a:t>-</a:t>
                  </a:r>
                  <a:endParaRPr lang="en-US" sz="2000" b="1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64" name="Group 263"/>
              <p:cNvGrpSpPr/>
              <p:nvPr/>
            </p:nvGrpSpPr>
            <p:grpSpPr>
              <a:xfrm>
                <a:off x="3886200" y="4262171"/>
                <a:ext cx="457200" cy="545979"/>
                <a:chOff x="533400" y="3264021"/>
                <a:chExt cx="457200" cy="545979"/>
              </a:xfrm>
            </p:grpSpPr>
            <p:sp>
              <p:nvSpPr>
                <p:cNvPr id="280" name="Rectangle 279"/>
                <p:cNvSpPr/>
                <p:nvPr/>
              </p:nvSpPr>
              <p:spPr>
                <a:xfrm>
                  <a:off x="533400" y="3382310"/>
                  <a:ext cx="457200" cy="427690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81" name="TextBox 280"/>
                <p:cNvSpPr txBox="1"/>
                <p:nvPr/>
              </p:nvSpPr>
              <p:spPr>
                <a:xfrm>
                  <a:off x="609600" y="3264021"/>
                  <a:ext cx="26318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rgbClr val="FFFFFF"/>
                      </a:solidFill>
                    </a:rPr>
                    <a:t>-</a:t>
                  </a:r>
                  <a:endParaRPr lang="en-US" sz="2000" b="1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66" name="Group 265"/>
              <p:cNvGrpSpPr/>
              <p:nvPr/>
            </p:nvGrpSpPr>
            <p:grpSpPr>
              <a:xfrm>
                <a:off x="5029200" y="3210580"/>
                <a:ext cx="381000" cy="499940"/>
                <a:chOff x="1066800" y="1633660"/>
                <a:chExt cx="381000" cy="499940"/>
              </a:xfrm>
            </p:grpSpPr>
            <p:sp>
              <p:nvSpPr>
                <p:cNvPr id="278" name="Oval 277"/>
                <p:cNvSpPr/>
                <p:nvPr/>
              </p:nvSpPr>
              <p:spPr>
                <a:xfrm>
                  <a:off x="1066800" y="1752600"/>
                  <a:ext cx="381000" cy="381000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/>
                </a:p>
              </p:txBody>
            </p:sp>
            <p:sp>
              <p:nvSpPr>
                <p:cNvPr id="279" name="TextBox 278"/>
                <p:cNvSpPr txBox="1"/>
                <p:nvPr/>
              </p:nvSpPr>
              <p:spPr>
                <a:xfrm>
                  <a:off x="1078788" y="1633660"/>
                  <a:ext cx="3124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67" name="Group 266"/>
              <p:cNvGrpSpPr/>
              <p:nvPr/>
            </p:nvGrpSpPr>
            <p:grpSpPr>
              <a:xfrm>
                <a:off x="4419600" y="3591580"/>
                <a:ext cx="381000" cy="486710"/>
                <a:chOff x="1066800" y="1646890"/>
                <a:chExt cx="381000" cy="486710"/>
              </a:xfrm>
            </p:grpSpPr>
            <p:sp>
              <p:nvSpPr>
                <p:cNvPr id="276" name="Oval 275"/>
                <p:cNvSpPr/>
                <p:nvPr/>
              </p:nvSpPr>
              <p:spPr>
                <a:xfrm>
                  <a:off x="1066800" y="1752600"/>
                  <a:ext cx="381000" cy="381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/>
                </a:p>
              </p:txBody>
            </p:sp>
            <p:sp>
              <p:nvSpPr>
                <p:cNvPr id="277" name="TextBox 276"/>
                <p:cNvSpPr txBox="1"/>
                <p:nvPr/>
              </p:nvSpPr>
              <p:spPr>
                <a:xfrm>
                  <a:off x="1083599" y="1646890"/>
                  <a:ext cx="3124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68" name="Group 267"/>
              <p:cNvGrpSpPr/>
              <p:nvPr/>
            </p:nvGrpSpPr>
            <p:grpSpPr>
              <a:xfrm>
                <a:off x="3235227" y="4835390"/>
                <a:ext cx="457200" cy="546065"/>
                <a:chOff x="533400" y="3263935"/>
                <a:chExt cx="457200" cy="546065"/>
              </a:xfrm>
            </p:grpSpPr>
            <p:sp>
              <p:nvSpPr>
                <p:cNvPr id="274" name="Rectangle 273"/>
                <p:cNvSpPr/>
                <p:nvPr/>
              </p:nvSpPr>
              <p:spPr>
                <a:xfrm>
                  <a:off x="533400" y="3382310"/>
                  <a:ext cx="457200" cy="42769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75" name="TextBox 274"/>
                <p:cNvSpPr txBox="1"/>
                <p:nvPr/>
              </p:nvSpPr>
              <p:spPr>
                <a:xfrm>
                  <a:off x="599355" y="3263935"/>
                  <a:ext cx="263188" cy="4001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rgbClr val="FFFFFF"/>
                      </a:solidFill>
                    </a:rPr>
                    <a:t>-</a:t>
                  </a:r>
                  <a:endParaRPr lang="en-US" sz="2000" b="1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69" name="Group 268"/>
              <p:cNvGrpSpPr/>
              <p:nvPr/>
            </p:nvGrpSpPr>
            <p:grpSpPr>
              <a:xfrm>
                <a:off x="4489888" y="4375670"/>
                <a:ext cx="457200" cy="534386"/>
                <a:chOff x="533400" y="3275614"/>
                <a:chExt cx="457200" cy="534386"/>
              </a:xfrm>
            </p:grpSpPr>
            <p:sp>
              <p:nvSpPr>
                <p:cNvPr id="272" name="Rectangle 271"/>
                <p:cNvSpPr/>
                <p:nvPr/>
              </p:nvSpPr>
              <p:spPr>
                <a:xfrm>
                  <a:off x="533400" y="3382310"/>
                  <a:ext cx="457200" cy="42769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73" name="TextBox 272"/>
                <p:cNvSpPr txBox="1"/>
                <p:nvPr/>
              </p:nvSpPr>
              <p:spPr>
                <a:xfrm>
                  <a:off x="599355" y="3275614"/>
                  <a:ext cx="26318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rgbClr val="FFFFFF"/>
                      </a:solidFill>
                    </a:rPr>
                    <a:t>-</a:t>
                  </a:r>
                  <a:endParaRPr lang="en-US" sz="2000" b="1" dirty="0">
                    <a:solidFill>
                      <a:srgbClr val="FFFFFF"/>
                    </a:solidFill>
                  </a:endParaRPr>
                </a:p>
              </p:txBody>
            </p:sp>
          </p:grpSp>
        </p:grpSp>
        <p:cxnSp>
          <p:nvCxnSpPr>
            <p:cNvPr id="315" name="Straight Connector 314"/>
            <p:cNvCxnSpPr/>
            <p:nvPr/>
          </p:nvCxnSpPr>
          <p:spPr>
            <a:xfrm flipV="1">
              <a:off x="5570754" y="3352800"/>
              <a:ext cx="2180395" cy="1762914"/>
            </a:xfrm>
            <a:prstGeom prst="line">
              <a:avLst/>
            </a:prstGeom>
            <a:ln w="38100" cmpd="sng"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>
              <a:off x="7508522" y="3352800"/>
              <a:ext cx="1" cy="3003550"/>
            </a:xfrm>
            <a:prstGeom prst="line">
              <a:avLst/>
            </a:prstGeom>
            <a:ln w="38100" cmpd="sng"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>
              <a:off x="5570754" y="4583321"/>
              <a:ext cx="2687645" cy="1368409"/>
            </a:xfrm>
            <a:prstGeom prst="line">
              <a:avLst/>
            </a:prstGeom>
            <a:ln w="38100" cmpd="sng"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9" name="Right Arrow 328"/>
          <p:cNvSpPr/>
          <p:nvPr/>
        </p:nvSpPr>
        <p:spPr>
          <a:xfrm rot="426852">
            <a:off x="4169178" y="1672727"/>
            <a:ext cx="898526" cy="35946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Right Arrow 329"/>
          <p:cNvSpPr/>
          <p:nvPr/>
        </p:nvSpPr>
        <p:spPr>
          <a:xfrm rot="8703906">
            <a:off x="4464300" y="3533320"/>
            <a:ext cx="874732" cy="359468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TextBox 330"/>
          <p:cNvSpPr txBox="1"/>
          <p:nvPr/>
        </p:nvSpPr>
        <p:spPr>
          <a:xfrm>
            <a:off x="5410200" y="206514"/>
            <a:ext cx="3039270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Affinity Propagation</a:t>
            </a:r>
          </a:p>
          <a:p>
            <a:r>
              <a:rPr lang="en-US" sz="2000" dirty="0" smtClean="0"/>
              <a:t>(</a:t>
            </a:r>
            <a:r>
              <a:rPr lang="en-US" sz="2000" dirty="0"/>
              <a:t>Frey </a:t>
            </a:r>
            <a:r>
              <a:rPr lang="en-US" sz="2000" i="1" dirty="0"/>
              <a:t>et al.</a:t>
            </a:r>
            <a:r>
              <a:rPr lang="en-US" sz="2000" dirty="0"/>
              <a:t> Science 2007</a:t>
            </a:r>
            <a:r>
              <a:rPr lang="en-US" sz="2000" dirty="0" smtClean="0"/>
              <a:t>)</a:t>
            </a:r>
          </a:p>
        </p:txBody>
      </p:sp>
      <p:sp>
        <p:nvSpPr>
          <p:cNvPr id="332" name="TextBox 331"/>
          <p:cNvSpPr txBox="1"/>
          <p:nvPr/>
        </p:nvSpPr>
        <p:spPr>
          <a:xfrm>
            <a:off x="4572000" y="5388114"/>
            <a:ext cx="3770959" cy="707886"/>
          </a:xfrm>
          <a:prstGeom prst="rect">
            <a:avLst/>
          </a:prstGeom>
          <a:solidFill>
            <a:srgbClr val="F79646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D</a:t>
            </a:r>
            <a:r>
              <a:rPr lang="en-US" sz="2000" b="1" dirty="0" smtClean="0"/>
              <a:t>iscriminative </a:t>
            </a:r>
            <a:r>
              <a:rPr lang="en-US" sz="2000" b="1" dirty="0" err="1"/>
              <a:t>S</a:t>
            </a:r>
            <a:r>
              <a:rPr lang="en-US" sz="2000" b="1" dirty="0" err="1" smtClean="0"/>
              <a:t>ubcategorization</a:t>
            </a:r>
            <a:endParaRPr lang="en-US" sz="2000" b="1" dirty="0" smtClean="0"/>
          </a:p>
          <a:p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dirty="0" err="1"/>
              <a:t>Hoai</a:t>
            </a:r>
            <a:r>
              <a:rPr lang="en-US" sz="2000" dirty="0"/>
              <a:t> </a:t>
            </a:r>
            <a:r>
              <a:rPr lang="en-US" sz="2000" i="1" dirty="0"/>
              <a:t>et al. </a:t>
            </a:r>
            <a:r>
              <a:rPr lang="en-US" sz="2000" dirty="0"/>
              <a:t>CVPR 2013) </a:t>
            </a:r>
          </a:p>
        </p:txBody>
      </p:sp>
    </p:spTree>
    <p:extLst>
      <p:ext uri="{BB962C8B-B14F-4D97-AF65-F5344CB8AC3E}">
        <p14:creationId xmlns:p14="http://schemas.microsoft.com/office/powerpoint/2010/main" val="64291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Human Action Recognition in Videos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6766-A6EE-8542-A5CD-DA5026F18E1D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2</a:t>
            </a:fld>
            <a:endParaRPr lang="en-US" dirty="0"/>
          </a:p>
        </p:txBody>
      </p:sp>
      <p:pic>
        <p:nvPicPr>
          <p:cNvPr id="21" name="Picture 20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61" y="1981200"/>
            <a:ext cx="1854200" cy="18542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2" name="Picture 21" descr="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26" y="1981200"/>
            <a:ext cx="1854200" cy="18542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3" name="Picture 22" descr="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126" y="1981200"/>
            <a:ext cx="1871045" cy="187104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4" name="Picture 23" descr="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26" y="2015155"/>
            <a:ext cx="1871045" cy="187104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6" name="Picture 25" descr="2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526" y="2020006"/>
            <a:ext cx="1889474" cy="1889474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33" name="Group 32"/>
          <p:cNvGrpSpPr/>
          <p:nvPr/>
        </p:nvGrpSpPr>
        <p:grpSpPr>
          <a:xfrm>
            <a:off x="2895600" y="4419600"/>
            <a:ext cx="3505200" cy="1569660"/>
            <a:chOff x="2209800" y="4419600"/>
            <a:chExt cx="3505200" cy="1569660"/>
          </a:xfrm>
        </p:grpSpPr>
        <p:sp>
          <p:nvSpPr>
            <p:cNvPr id="30" name="TextBox 29"/>
            <p:cNvSpPr txBox="1"/>
            <p:nvPr/>
          </p:nvSpPr>
          <p:spPr>
            <a:xfrm>
              <a:off x="2209800" y="4419600"/>
              <a:ext cx="144973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Squat?</a:t>
              </a:r>
            </a:p>
            <a:p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</a:rPr>
                <a:t>S</a:t>
              </a:r>
              <a:r>
                <a:rPr lang="en-US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it down? </a:t>
              </a:r>
            </a:p>
            <a:p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</a:rPr>
                <a:t>L</a:t>
              </a:r>
              <a:r>
                <a:rPr lang="en-US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ifting ?</a:t>
              </a:r>
            </a:p>
            <a:p>
              <a:r>
                <a:rPr lang="en-US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… …</a:t>
              </a:r>
              <a:endParaRPr lang="en-US" sz="2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4038600" y="4773168"/>
              <a:ext cx="457200" cy="48463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95908" y="4719935"/>
              <a:ext cx="9190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3">
                      <a:lumMod val="75000"/>
                    </a:schemeClr>
                  </a:solidFill>
                </a:rPr>
                <a:t>Squat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1448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685800" y="4133165"/>
            <a:ext cx="1407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Action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CB014-92C1-4963-8346-B786CE7ED1FC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20</a:t>
            </a:fld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7355313" y="990600"/>
            <a:ext cx="1483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 Action </a:t>
            </a:r>
          </a:p>
          <a:p>
            <a:r>
              <a:rPr lang="en-US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endParaRPr lang="en-US" b="1" dirty="0">
              <a:solidFill>
                <a:srgbClr val="99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shugaoma\Dropbox\CVPR2015_oral\root action words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56" y="319862"/>
            <a:ext cx="6147644" cy="2577068"/>
          </a:xfrm>
          <a:prstGeom prst="rect">
            <a:avLst/>
          </a:prstGeom>
          <a:solidFill>
            <a:schemeClr val="bg1"/>
          </a:solidFill>
          <a:ln w="28575">
            <a:solidFill>
              <a:srgbClr val="9933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46" name="Picture 2" descr="C:\Users\shugaoma\Dropbox\CVPR2015_oral\part action word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556" y="3371689"/>
            <a:ext cx="6149291" cy="252630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75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432" y="391160"/>
            <a:ext cx="6172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pple Chancery"/>
              </a:rPr>
              <a:t>Learning Space-Time Trees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AE4-B624-400F-8662-BA02F0F9AE69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21</a:t>
            </a:fld>
            <a:endParaRPr lang="en-US"/>
          </a:p>
        </p:txBody>
      </p:sp>
      <p:pic>
        <p:nvPicPr>
          <p:cNvPr id="7170" name="Picture 2" descr="C:\Users\shugaoma\Dropbox\CVPR2015_oral\Tre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653346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4014" y="6138446"/>
            <a:ext cx="3097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BFBFBF"/>
                </a:solidFill>
              </a:rPr>
              <a:t>i</a:t>
            </a:r>
            <a:r>
              <a:rPr lang="en-US" sz="1600" dirty="0" smtClean="0">
                <a:solidFill>
                  <a:srgbClr val="BFBFBF"/>
                </a:solidFill>
              </a:rPr>
              <a:t>mage credit</a:t>
            </a:r>
            <a:r>
              <a:rPr lang="en-US" sz="1600" dirty="0">
                <a:solidFill>
                  <a:srgbClr val="BFBFBF"/>
                </a:solidFill>
              </a:rPr>
              <a:t>: </a:t>
            </a:r>
            <a:r>
              <a:rPr lang="en-US" sz="1600" dirty="0" smtClean="0">
                <a:solidFill>
                  <a:srgbClr val="BFBFBF"/>
                </a:solidFill>
              </a:rPr>
              <a:t>www.naturalturf.net</a:t>
            </a:r>
          </a:p>
        </p:txBody>
      </p:sp>
    </p:spTree>
    <p:extLst>
      <p:ext uri="{BB962C8B-B14F-4D97-AF65-F5344CB8AC3E}">
        <p14:creationId xmlns:p14="http://schemas.microsoft.com/office/powerpoint/2010/main" val="104204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2057400" y="1093344"/>
            <a:ext cx="3048000" cy="1371600"/>
            <a:chOff x="1828800" y="609600"/>
            <a:chExt cx="3048000" cy="1371600"/>
          </a:xfrm>
        </p:grpSpPr>
        <p:sp>
          <p:nvSpPr>
            <p:cNvPr id="17" name="Flowchart: Punched Tape 16"/>
            <p:cNvSpPr/>
            <p:nvPr/>
          </p:nvSpPr>
          <p:spPr>
            <a:xfrm>
              <a:off x="1828800" y="895092"/>
              <a:ext cx="990600" cy="533400"/>
            </a:xfrm>
            <a:prstGeom prst="flowChartPunchedTape">
              <a:avLst/>
            </a:prstGeom>
            <a:solidFill>
              <a:srgbClr val="993300"/>
            </a:solidFill>
            <a:ln>
              <a:solidFill>
                <a:srgbClr val="993300"/>
              </a:solidFill>
            </a:ln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Punched Tape 18"/>
            <p:cNvSpPr/>
            <p:nvPr/>
          </p:nvSpPr>
          <p:spPr>
            <a:xfrm>
              <a:off x="4495800" y="1608648"/>
              <a:ext cx="314110" cy="304800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Punched Tape 21"/>
            <p:cNvSpPr/>
            <p:nvPr/>
          </p:nvSpPr>
          <p:spPr>
            <a:xfrm>
              <a:off x="2895600" y="1686745"/>
              <a:ext cx="304800" cy="226703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Punched Tape 22"/>
            <p:cNvSpPr/>
            <p:nvPr/>
          </p:nvSpPr>
          <p:spPr>
            <a:xfrm>
              <a:off x="3556577" y="1611234"/>
              <a:ext cx="533400" cy="304800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Punched Tape 23"/>
            <p:cNvSpPr/>
            <p:nvPr/>
          </p:nvSpPr>
          <p:spPr>
            <a:xfrm>
              <a:off x="2133600" y="1676400"/>
              <a:ext cx="467544" cy="304800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5" name="Flowchart: Punched Tape 24"/>
            <p:cNvSpPr/>
            <p:nvPr/>
          </p:nvSpPr>
          <p:spPr>
            <a:xfrm>
              <a:off x="3200400" y="609600"/>
              <a:ext cx="457200" cy="533400"/>
            </a:xfrm>
            <a:prstGeom prst="flowChartPunchedTape">
              <a:avLst/>
            </a:prstGeom>
            <a:solidFill>
              <a:srgbClr val="993300"/>
            </a:solidFill>
            <a:ln>
              <a:solidFill>
                <a:srgbClr val="993300"/>
              </a:solidFill>
            </a:ln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Punched Tape 25"/>
            <p:cNvSpPr/>
            <p:nvPr/>
          </p:nvSpPr>
          <p:spPr>
            <a:xfrm>
              <a:off x="4114800" y="838200"/>
              <a:ext cx="762000" cy="533400"/>
            </a:xfrm>
            <a:prstGeom prst="flowChartPunchedTape">
              <a:avLst/>
            </a:prstGeom>
            <a:solidFill>
              <a:srgbClr val="993300"/>
            </a:solidFill>
            <a:ln>
              <a:solidFill>
                <a:srgbClr val="993300"/>
              </a:solidFill>
            </a:ln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Flowchart: Punched Tape 78"/>
          <p:cNvSpPr/>
          <p:nvPr/>
        </p:nvSpPr>
        <p:spPr>
          <a:xfrm>
            <a:off x="2237376" y="4211690"/>
            <a:ext cx="654779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lowchart: Punched Tape 79"/>
          <p:cNvSpPr/>
          <p:nvPr/>
        </p:nvSpPr>
        <p:spPr>
          <a:xfrm>
            <a:off x="4724400" y="4961448"/>
            <a:ext cx="314110" cy="304800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lowchart: Punched Tape 80"/>
          <p:cNvSpPr/>
          <p:nvPr/>
        </p:nvSpPr>
        <p:spPr>
          <a:xfrm>
            <a:off x="3124200" y="5039545"/>
            <a:ext cx="304800" cy="226703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lowchart: Punched Tape 81"/>
          <p:cNvSpPr/>
          <p:nvPr/>
        </p:nvSpPr>
        <p:spPr>
          <a:xfrm>
            <a:off x="3785177" y="4964034"/>
            <a:ext cx="533400" cy="304800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lowchart: Punched Tape 82"/>
          <p:cNvSpPr/>
          <p:nvPr/>
        </p:nvSpPr>
        <p:spPr>
          <a:xfrm>
            <a:off x="2362200" y="5029200"/>
            <a:ext cx="467544" cy="304800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4" name="Flowchart: Punched Tape 83"/>
          <p:cNvSpPr/>
          <p:nvPr/>
        </p:nvSpPr>
        <p:spPr>
          <a:xfrm>
            <a:off x="3124894" y="4065144"/>
            <a:ext cx="457200" cy="533400"/>
          </a:xfrm>
          <a:prstGeom prst="flowChartPunchedTape">
            <a:avLst/>
          </a:prstGeom>
          <a:solidFill>
            <a:srgbClr val="993300"/>
          </a:solidFill>
          <a:ln>
            <a:solidFill>
              <a:srgbClr val="993300"/>
            </a:solidFill>
          </a:ln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Flowchart: Punched Tape 118"/>
          <p:cNvSpPr/>
          <p:nvPr/>
        </p:nvSpPr>
        <p:spPr>
          <a:xfrm>
            <a:off x="3505200" y="5412097"/>
            <a:ext cx="304800" cy="226703"/>
          </a:xfrm>
          <a:prstGeom prst="flowChartPunchedTape">
            <a:avLst/>
          </a:prstGeom>
          <a:scene3d>
            <a:camera prst="orthographicFront">
              <a:rot lat="3600000" lon="0" rev="0"/>
            </a:camera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/>
          <p:cNvSpPr txBox="1"/>
          <p:nvPr/>
        </p:nvSpPr>
        <p:spPr>
          <a:xfrm>
            <a:off x="228600" y="2541144"/>
            <a:ext cx="10711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… </a:t>
            </a:r>
            <a:endParaRPr lang="en-US" sz="6600" dirty="0"/>
          </a:p>
        </p:txBody>
      </p:sp>
      <p:sp>
        <p:nvSpPr>
          <p:cNvPr id="138" name="TextBox 137"/>
          <p:cNvSpPr txBox="1"/>
          <p:nvPr/>
        </p:nvSpPr>
        <p:spPr>
          <a:xfrm>
            <a:off x="2806773" y="2541144"/>
            <a:ext cx="10711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… </a:t>
            </a:r>
            <a:endParaRPr lang="en-US" sz="6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A665A-1B0F-42F8-8A40-CBC13C2F366E}" type="datetime1">
              <a:rPr lang="en-US" smtClean="0"/>
              <a:t>6/4/15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22</a:t>
            </a:fld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106680" y="1556331"/>
            <a:ext cx="1459568" cy="509058"/>
            <a:chOff x="106680" y="1556331"/>
            <a:chExt cx="1459568" cy="509058"/>
          </a:xfrm>
        </p:grpSpPr>
        <p:sp>
          <p:nvSpPr>
            <p:cNvPr id="33" name="Cube 32"/>
            <p:cNvSpPr/>
            <p:nvPr/>
          </p:nvSpPr>
          <p:spPr>
            <a:xfrm>
              <a:off x="152399" y="1556331"/>
              <a:ext cx="1413849" cy="509058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scene3d>
              <a:camera prst="orthographicFront"/>
              <a:lightRig rig="sof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" y="1719143"/>
              <a:ext cx="14138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Training Video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ight Arrow 34"/>
          <p:cNvSpPr/>
          <p:nvPr/>
        </p:nvSpPr>
        <p:spPr>
          <a:xfrm>
            <a:off x="1676400" y="1702944"/>
            <a:ext cx="185920" cy="1229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83820" y="4505517"/>
            <a:ext cx="1459568" cy="509058"/>
            <a:chOff x="106680" y="1556331"/>
            <a:chExt cx="1459568" cy="509058"/>
          </a:xfrm>
        </p:grpSpPr>
        <p:sp>
          <p:nvSpPr>
            <p:cNvPr id="37" name="Cube 36"/>
            <p:cNvSpPr/>
            <p:nvPr/>
          </p:nvSpPr>
          <p:spPr>
            <a:xfrm>
              <a:off x="152399" y="1556331"/>
              <a:ext cx="1413849" cy="509058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scene3d>
              <a:camera prst="orthographicFront"/>
              <a:lightRig rig="sof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6680" y="1719143"/>
              <a:ext cx="14138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Training Video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ight Arrow 38"/>
          <p:cNvSpPr/>
          <p:nvPr/>
        </p:nvSpPr>
        <p:spPr>
          <a:xfrm>
            <a:off x="1735840" y="4698259"/>
            <a:ext cx="185920" cy="1229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0640" y="256123"/>
            <a:ext cx="5894499" cy="461665"/>
          </a:xfrm>
          <a:prstGeom prst="rect">
            <a:avLst/>
          </a:prstGeom>
          <a:solidFill>
            <a:srgbClr val="E6905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Extracting Hierarchical Space-Time Segments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72514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2057400" y="1093344"/>
            <a:ext cx="3048000" cy="1371600"/>
            <a:chOff x="1828800" y="609600"/>
            <a:chExt cx="3048000" cy="1371600"/>
          </a:xfrm>
        </p:grpSpPr>
        <p:sp>
          <p:nvSpPr>
            <p:cNvPr id="17" name="Flowchart: Punched Tape 16"/>
            <p:cNvSpPr/>
            <p:nvPr/>
          </p:nvSpPr>
          <p:spPr>
            <a:xfrm>
              <a:off x="1828800" y="895092"/>
              <a:ext cx="990600" cy="533400"/>
            </a:xfrm>
            <a:prstGeom prst="flowChartPunchedTape">
              <a:avLst/>
            </a:prstGeom>
            <a:solidFill>
              <a:srgbClr val="993300"/>
            </a:solidFill>
            <a:ln>
              <a:solidFill>
                <a:srgbClr val="993300"/>
              </a:solidFill>
            </a:ln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Punched Tape 18"/>
            <p:cNvSpPr/>
            <p:nvPr/>
          </p:nvSpPr>
          <p:spPr>
            <a:xfrm>
              <a:off x="4495800" y="1608648"/>
              <a:ext cx="314110" cy="304800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Punched Tape 21"/>
            <p:cNvSpPr/>
            <p:nvPr/>
          </p:nvSpPr>
          <p:spPr>
            <a:xfrm>
              <a:off x="2895600" y="1686745"/>
              <a:ext cx="304800" cy="226703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Punched Tape 22"/>
            <p:cNvSpPr/>
            <p:nvPr/>
          </p:nvSpPr>
          <p:spPr>
            <a:xfrm>
              <a:off x="3556577" y="1611234"/>
              <a:ext cx="533400" cy="304800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Punched Tape 23"/>
            <p:cNvSpPr/>
            <p:nvPr/>
          </p:nvSpPr>
          <p:spPr>
            <a:xfrm>
              <a:off x="2133600" y="1676400"/>
              <a:ext cx="467544" cy="304800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5" name="Flowchart: Punched Tape 24"/>
            <p:cNvSpPr/>
            <p:nvPr/>
          </p:nvSpPr>
          <p:spPr>
            <a:xfrm>
              <a:off x="3200400" y="609600"/>
              <a:ext cx="457200" cy="533400"/>
            </a:xfrm>
            <a:prstGeom prst="flowChartPunchedTape">
              <a:avLst/>
            </a:prstGeom>
            <a:solidFill>
              <a:srgbClr val="993300"/>
            </a:solidFill>
            <a:ln>
              <a:solidFill>
                <a:srgbClr val="993300"/>
              </a:solidFill>
            </a:ln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Punched Tape 25"/>
            <p:cNvSpPr/>
            <p:nvPr/>
          </p:nvSpPr>
          <p:spPr>
            <a:xfrm>
              <a:off x="4114800" y="838200"/>
              <a:ext cx="762000" cy="533400"/>
            </a:xfrm>
            <a:prstGeom prst="flowChartPunchedTape">
              <a:avLst/>
            </a:prstGeom>
            <a:solidFill>
              <a:srgbClr val="993300"/>
            </a:solidFill>
            <a:ln>
              <a:solidFill>
                <a:srgbClr val="993300"/>
              </a:solidFill>
            </a:ln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>
              <a:off x="2209800" y="1219200"/>
              <a:ext cx="114300" cy="467545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324100" y="1219200"/>
              <a:ext cx="723900" cy="457200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7" idx="3"/>
            </p:cNvCxnSpPr>
            <p:nvPr/>
          </p:nvCxnSpPr>
          <p:spPr>
            <a:xfrm flipV="1">
              <a:off x="2819400" y="838200"/>
              <a:ext cx="381000" cy="323592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3"/>
              <a:endCxn id="26" idx="1"/>
            </p:cNvCxnSpPr>
            <p:nvPr/>
          </p:nvCxnSpPr>
          <p:spPr>
            <a:xfrm>
              <a:off x="3657600" y="876300"/>
              <a:ext cx="457200" cy="228600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3048000" y="990600"/>
              <a:ext cx="304800" cy="685800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23" idx="0"/>
            </p:cNvCxnSpPr>
            <p:nvPr/>
          </p:nvCxnSpPr>
          <p:spPr>
            <a:xfrm>
              <a:off x="3352800" y="990600"/>
              <a:ext cx="470477" cy="651114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3886200" y="1219200"/>
              <a:ext cx="533400" cy="392034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endCxn id="19" idx="0"/>
            </p:cNvCxnSpPr>
            <p:nvPr/>
          </p:nvCxnSpPr>
          <p:spPr>
            <a:xfrm>
              <a:off x="4419600" y="1219200"/>
              <a:ext cx="233255" cy="419928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2164621" y="1245744"/>
              <a:ext cx="103909" cy="46754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24" idx="3"/>
              <a:endCxn id="22" idx="1"/>
            </p:cNvCxnSpPr>
            <p:nvPr/>
          </p:nvCxnSpPr>
          <p:spPr>
            <a:xfrm flipV="1">
              <a:off x="2601144" y="1800097"/>
              <a:ext cx="294456" cy="28703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2601144" y="1761048"/>
              <a:ext cx="294456" cy="39048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endCxn id="22" idx="0"/>
            </p:cNvCxnSpPr>
            <p:nvPr/>
          </p:nvCxnSpPr>
          <p:spPr>
            <a:xfrm>
              <a:off x="2324100" y="1245744"/>
              <a:ext cx="723900" cy="463671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2815262" y="805096"/>
              <a:ext cx="381000" cy="323592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3657600" y="907840"/>
              <a:ext cx="457200" cy="228600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>
              <a:off x="3810000" y="1228856"/>
              <a:ext cx="533400" cy="392034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3415723" y="990600"/>
              <a:ext cx="470477" cy="651114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4474593" y="1202648"/>
              <a:ext cx="233255" cy="419928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endCxn id="19" idx="1"/>
            </p:cNvCxnSpPr>
            <p:nvPr/>
          </p:nvCxnSpPr>
          <p:spPr>
            <a:xfrm>
              <a:off x="4085834" y="1744153"/>
              <a:ext cx="409966" cy="16895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4089972" y="1713642"/>
              <a:ext cx="409966" cy="1689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2237376" y="4065144"/>
            <a:ext cx="2801134" cy="1573656"/>
            <a:chOff x="2237376" y="4065144"/>
            <a:chExt cx="2801134" cy="1573656"/>
          </a:xfrm>
        </p:grpSpPr>
        <p:sp>
          <p:nvSpPr>
            <p:cNvPr id="79" name="Flowchart: Punched Tape 78"/>
            <p:cNvSpPr/>
            <p:nvPr/>
          </p:nvSpPr>
          <p:spPr>
            <a:xfrm>
              <a:off x="2237376" y="4211690"/>
              <a:ext cx="654779" cy="533400"/>
            </a:xfrm>
            <a:prstGeom prst="flowChartPunchedTape">
              <a:avLst/>
            </a:prstGeom>
            <a:solidFill>
              <a:srgbClr val="993300"/>
            </a:solidFill>
            <a:ln>
              <a:solidFill>
                <a:srgbClr val="993300"/>
              </a:solidFill>
            </a:ln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lowchart: Punched Tape 79"/>
            <p:cNvSpPr/>
            <p:nvPr/>
          </p:nvSpPr>
          <p:spPr>
            <a:xfrm>
              <a:off x="4724400" y="4961448"/>
              <a:ext cx="314110" cy="304800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lowchart: Punched Tape 80"/>
            <p:cNvSpPr/>
            <p:nvPr/>
          </p:nvSpPr>
          <p:spPr>
            <a:xfrm>
              <a:off x="3124200" y="5039545"/>
              <a:ext cx="304800" cy="226703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lowchart: Punched Tape 81"/>
            <p:cNvSpPr/>
            <p:nvPr/>
          </p:nvSpPr>
          <p:spPr>
            <a:xfrm>
              <a:off x="3785177" y="4964034"/>
              <a:ext cx="533400" cy="304800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lowchart: Punched Tape 82"/>
            <p:cNvSpPr/>
            <p:nvPr/>
          </p:nvSpPr>
          <p:spPr>
            <a:xfrm>
              <a:off x="2362200" y="5029200"/>
              <a:ext cx="467544" cy="304800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84" name="Flowchart: Punched Tape 83"/>
            <p:cNvSpPr/>
            <p:nvPr/>
          </p:nvSpPr>
          <p:spPr>
            <a:xfrm>
              <a:off x="3124894" y="4065144"/>
              <a:ext cx="457200" cy="533400"/>
            </a:xfrm>
            <a:prstGeom prst="flowChartPunchedTape">
              <a:avLst/>
            </a:prstGeom>
            <a:solidFill>
              <a:srgbClr val="993300"/>
            </a:solidFill>
            <a:ln>
              <a:solidFill>
                <a:srgbClr val="993300"/>
              </a:solidFill>
            </a:ln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flipH="1">
              <a:off x="2438400" y="4572000"/>
              <a:ext cx="114300" cy="467545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2552700" y="4572000"/>
              <a:ext cx="723900" cy="457200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endCxn id="82" idx="0"/>
            </p:cNvCxnSpPr>
            <p:nvPr/>
          </p:nvCxnSpPr>
          <p:spPr>
            <a:xfrm>
              <a:off x="3581400" y="4343400"/>
              <a:ext cx="470477" cy="651114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H="1">
              <a:off x="2393221" y="4598544"/>
              <a:ext cx="103909" cy="46754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stCxn id="83" idx="3"/>
              <a:endCxn id="81" idx="1"/>
            </p:cNvCxnSpPr>
            <p:nvPr/>
          </p:nvCxnSpPr>
          <p:spPr>
            <a:xfrm flipV="1">
              <a:off x="2829744" y="5152897"/>
              <a:ext cx="294456" cy="28703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H="1">
              <a:off x="2829744" y="5113848"/>
              <a:ext cx="294456" cy="39048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>
              <a:endCxn id="81" idx="0"/>
            </p:cNvCxnSpPr>
            <p:nvPr/>
          </p:nvCxnSpPr>
          <p:spPr>
            <a:xfrm>
              <a:off x="2552700" y="4598544"/>
              <a:ext cx="723900" cy="463671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H="1">
              <a:off x="3241780" y="4457700"/>
              <a:ext cx="34820" cy="571500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3582094" y="4267200"/>
              <a:ext cx="532706" cy="727314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endCxn id="80" idx="1"/>
            </p:cNvCxnSpPr>
            <p:nvPr/>
          </p:nvCxnSpPr>
          <p:spPr>
            <a:xfrm>
              <a:off x="4314434" y="5096953"/>
              <a:ext cx="409966" cy="16895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4318572" y="5066442"/>
              <a:ext cx="409966" cy="1689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H="1">
              <a:off x="3276600" y="4457700"/>
              <a:ext cx="34820" cy="571500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endCxn id="83" idx="0"/>
            </p:cNvCxnSpPr>
            <p:nvPr/>
          </p:nvCxnSpPr>
          <p:spPr>
            <a:xfrm flipH="1">
              <a:off x="2595972" y="4423014"/>
              <a:ext cx="639248" cy="636666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Flowchart: Punched Tape 118"/>
            <p:cNvSpPr/>
            <p:nvPr/>
          </p:nvSpPr>
          <p:spPr>
            <a:xfrm>
              <a:off x="3505200" y="5412097"/>
              <a:ext cx="304800" cy="226703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Straight Arrow Connector 119"/>
            <p:cNvCxnSpPr>
              <a:endCxn id="119" idx="0"/>
            </p:cNvCxnSpPr>
            <p:nvPr/>
          </p:nvCxnSpPr>
          <p:spPr>
            <a:xfrm>
              <a:off x="3463820" y="4372255"/>
              <a:ext cx="193780" cy="1062512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>
              <a:off x="3424862" y="4384780"/>
              <a:ext cx="193780" cy="1062512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flipH="1" flipV="1">
              <a:off x="3276600" y="5167248"/>
              <a:ext cx="224122" cy="260520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H="1" flipV="1">
              <a:off x="3242471" y="5186772"/>
              <a:ext cx="258251" cy="299628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flipV="1">
              <a:off x="3810000" y="5167248"/>
              <a:ext cx="145762" cy="244850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flipV="1">
              <a:off x="3823276" y="5181600"/>
              <a:ext cx="996544" cy="332084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flipV="1">
              <a:off x="3823276" y="5186772"/>
              <a:ext cx="1058179" cy="362401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TextBox 136"/>
          <p:cNvSpPr txBox="1"/>
          <p:nvPr/>
        </p:nvSpPr>
        <p:spPr>
          <a:xfrm>
            <a:off x="228600" y="2541144"/>
            <a:ext cx="10711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… </a:t>
            </a:r>
            <a:endParaRPr lang="en-US" sz="6600" dirty="0"/>
          </a:p>
        </p:txBody>
      </p:sp>
      <p:sp>
        <p:nvSpPr>
          <p:cNvPr id="138" name="TextBox 137"/>
          <p:cNvSpPr txBox="1"/>
          <p:nvPr/>
        </p:nvSpPr>
        <p:spPr>
          <a:xfrm>
            <a:off x="2806773" y="2541144"/>
            <a:ext cx="10711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… </a:t>
            </a:r>
            <a:endParaRPr lang="en-US" sz="6600" dirty="0"/>
          </a:p>
        </p:txBody>
      </p:sp>
      <p:sp>
        <p:nvSpPr>
          <p:cNvPr id="144" name="Right Arrow 143"/>
          <p:cNvSpPr/>
          <p:nvPr/>
        </p:nvSpPr>
        <p:spPr>
          <a:xfrm>
            <a:off x="1676400" y="1702944"/>
            <a:ext cx="185920" cy="1229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9795-2323-4F7A-B9FA-A5A5FE6B171E}" type="datetime1">
              <a:rPr lang="en-US" smtClean="0"/>
              <a:t>6/4/15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23</a:t>
            </a:fld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106680" y="1556331"/>
            <a:ext cx="1459568" cy="509058"/>
            <a:chOff x="106680" y="1556331"/>
            <a:chExt cx="1459568" cy="509058"/>
          </a:xfrm>
        </p:grpSpPr>
        <p:sp>
          <p:nvSpPr>
            <p:cNvPr id="71" name="Cube 70"/>
            <p:cNvSpPr/>
            <p:nvPr/>
          </p:nvSpPr>
          <p:spPr>
            <a:xfrm>
              <a:off x="152399" y="1556331"/>
              <a:ext cx="1413849" cy="509058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scene3d>
              <a:camera prst="orthographicFront"/>
              <a:lightRig rig="sof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6680" y="1719143"/>
              <a:ext cx="14138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Training Video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3820" y="4505517"/>
            <a:ext cx="1459568" cy="509058"/>
            <a:chOff x="106680" y="1556331"/>
            <a:chExt cx="1459568" cy="509058"/>
          </a:xfrm>
        </p:grpSpPr>
        <p:sp>
          <p:nvSpPr>
            <p:cNvPr id="74" name="Cube 73"/>
            <p:cNvSpPr/>
            <p:nvPr/>
          </p:nvSpPr>
          <p:spPr>
            <a:xfrm>
              <a:off x="152399" y="1556331"/>
              <a:ext cx="1413849" cy="509058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scene3d>
              <a:camera prst="orthographicFront"/>
              <a:lightRig rig="sof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6680" y="1719143"/>
              <a:ext cx="14138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Training Video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Right Arrow 84"/>
          <p:cNvSpPr/>
          <p:nvPr/>
        </p:nvSpPr>
        <p:spPr>
          <a:xfrm>
            <a:off x="1735840" y="4698259"/>
            <a:ext cx="185920" cy="1229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50640" y="256123"/>
            <a:ext cx="3077509" cy="461665"/>
          </a:xfrm>
          <a:prstGeom prst="rect">
            <a:avLst/>
          </a:prstGeom>
          <a:solidFill>
            <a:srgbClr val="E6905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Construct Video Graph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9307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2057400" y="1093344"/>
            <a:ext cx="3048000" cy="1371600"/>
            <a:chOff x="1828800" y="609600"/>
            <a:chExt cx="3048000" cy="1371600"/>
          </a:xfrm>
        </p:grpSpPr>
        <p:sp>
          <p:nvSpPr>
            <p:cNvPr id="17" name="Flowchart: Punched Tape 16"/>
            <p:cNvSpPr/>
            <p:nvPr/>
          </p:nvSpPr>
          <p:spPr>
            <a:xfrm>
              <a:off x="1828800" y="895092"/>
              <a:ext cx="990600" cy="533400"/>
            </a:xfrm>
            <a:prstGeom prst="flowChartPunchedTape">
              <a:avLst/>
            </a:prstGeom>
            <a:solidFill>
              <a:srgbClr val="993300"/>
            </a:solidFill>
            <a:ln>
              <a:solidFill>
                <a:srgbClr val="993300"/>
              </a:solidFill>
            </a:ln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Punched Tape 18"/>
            <p:cNvSpPr/>
            <p:nvPr/>
          </p:nvSpPr>
          <p:spPr>
            <a:xfrm>
              <a:off x="4495800" y="1608648"/>
              <a:ext cx="314110" cy="304800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Punched Tape 21"/>
            <p:cNvSpPr/>
            <p:nvPr/>
          </p:nvSpPr>
          <p:spPr>
            <a:xfrm>
              <a:off x="2895600" y="1686745"/>
              <a:ext cx="304800" cy="226703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Punched Tape 22"/>
            <p:cNvSpPr/>
            <p:nvPr/>
          </p:nvSpPr>
          <p:spPr>
            <a:xfrm>
              <a:off x="3556577" y="1611234"/>
              <a:ext cx="533400" cy="304800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Punched Tape 23"/>
            <p:cNvSpPr/>
            <p:nvPr/>
          </p:nvSpPr>
          <p:spPr>
            <a:xfrm>
              <a:off x="2133600" y="1676400"/>
              <a:ext cx="467544" cy="304800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5" name="Flowchart: Punched Tape 24"/>
            <p:cNvSpPr/>
            <p:nvPr/>
          </p:nvSpPr>
          <p:spPr>
            <a:xfrm>
              <a:off x="3200400" y="609600"/>
              <a:ext cx="457200" cy="533400"/>
            </a:xfrm>
            <a:prstGeom prst="flowChartPunchedTape">
              <a:avLst/>
            </a:prstGeom>
            <a:solidFill>
              <a:srgbClr val="993300"/>
            </a:solidFill>
            <a:ln>
              <a:solidFill>
                <a:srgbClr val="993300"/>
              </a:solidFill>
            </a:ln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Punched Tape 25"/>
            <p:cNvSpPr/>
            <p:nvPr/>
          </p:nvSpPr>
          <p:spPr>
            <a:xfrm>
              <a:off x="4114800" y="838200"/>
              <a:ext cx="762000" cy="533400"/>
            </a:xfrm>
            <a:prstGeom prst="flowChartPunchedTape">
              <a:avLst/>
            </a:prstGeom>
            <a:solidFill>
              <a:srgbClr val="993300"/>
            </a:solidFill>
            <a:ln>
              <a:solidFill>
                <a:srgbClr val="993300"/>
              </a:solidFill>
            </a:ln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>
              <a:off x="2209800" y="1219200"/>
              <a:ext cx="114300" cy="467545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324100" y="1219200"/>
              <a:ext cx="723900" cy="457200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7" idx="3"/>
            </p:cNvCxnSpPr>
            <p:nvPr/>
          </p:nvCxnSpPr>
          <p:spPr>
            <a:xfrm flipV="1">
              <a:off x="2819400" y="838200"/>
              <a:ext cx="381000" cy="323592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3"/>
              <a:endCxn id="26" idx="1"/>
            </p:cNvCxnSpPr>
            <p:nvPr/>
          </p:nvCxnSpPr>
          <p:spPr>
            <a:xfrm>
              <a:off x="3657600" y="876300"/>
              <a:ext cx="457200" cy="228600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3048000" y="990600"/>
              <a:ext cx="304800" cy="685800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23" idx="0"/>
            </p:cNvCxnSpPr>
            <p:nvPr/>
          </p:nvCxnSpPr>
          <p:spPr>
            <a:xfrm>
              <a:off x="3352800" y="990600"/>
              <a:ext cx="470477" cy="651114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3886200" y="1219200"/>
              <a:ext cx="533400" cy="392034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endCxn id="19" idx="0"/>
            </p:cNvCxnSpPr>
            <p:nvPr/>
          </p:nvCxnSpPr>
          <p:spPr>
            <a:xfrm>
              <a:off x="4419600" y="1219200"/>
              <a:ext cx="233255" cy="419928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2164621" y="1245744"/>
              <a:ext cx="103909" cy="46754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24" idx="3"/>
              <a:endCxn id="22" idx="1"/>
            </p:cNvCxnSpPr>
            <p:nvPr/>
          </p:nvCxnSpPr>
          <p:spPr>
            <a:xfrm flipV="1">
              <a:off x="2601144" y="1800097"/>
              <a:ext cx="294456" cy="28703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2601144" y="1761048"/>
              <a:ext cx="294456" cy="39048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endCxn id="22" idx="0"/>
            </p:cNvCxnSpPr>
            <p:nvPr/>
          </p:nvCxnSpPr>
          <p:spPr>
            <a:xfrm>
              <a:off x="2324100" y="1245744"/>
              <a:ext cx="723900" cy="463671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2815262" y="805096"/>
              <a:ext cx="381000" cy="323592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3657600" y="907840"/>
              <a:ext cx="457200" cy="228600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>
              <a:off x="3810000" y="1228856"/>
              <a:ext cx="533400" cy="392034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3415723" y="990600"/>
              <a:ext cx="470477" cy="651114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4474593" y="1202648"/>
              <a:ext cx="233255" cy="419928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endCxn id="19" idx="1"/>
            </p:cNvCxnSpPr>
            <p:nvPr/>
          </p:nvCxnSpPr>
          <p:spPr>
            <a:xfrm>
              <a:off x="4085834" y="1744153"/>
              <a:ext cx="409966" cy="16895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4089972" y="1713642"/>
              <a:ext cx="409966" cy="1689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2237376" y="4065144"/>
            <a:ext cx="2801134" cy="1573656"/>
            <a:chOff x="2237376" y="4065144"/>
            <a:chExt cx="2801134" cy="1573656"/>
          </a:xfrm>
        </p:grpSpPr>
        <p:sp>
          <p:nvSpPr>
            <p:cNvPr id="79" name="Flowchart: Punched Tape 78"/>
            <p:cNvSpPr/>
            <p:nvPr/>
          </p:nvSpPr>
          <p:spPr>
            <a:xfrm>
              <a:off x="2237376" y="4211690"/>
              <a:ext cx="654779" cy="533400"/>
            </a:xfrm>
            <a:prstGeom prst="flowChartPunchedTape">
              <a:avLst/>
            </a:prstGeom>
            <a:solidFill>
              <a:srgbClr val="993300"/>
            </a:solidFill>
            <a:ln>
              <a:solidFill>
                <a:srgbClr val="993300"/>
              </a:solidFill>
            </a:ln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lowchart: Punched Tape 79"/>
            <p:cNvSpPr/>
            <p:nvPr/>
          </p:nvSpPr>
          <p:spPr>
            <a:xfrm>
              <a:off x="4724400" y="4961448"/>
              <a:ext cx="314110" cy="304800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lowchart: Punched Tape 80"/>
            <p:cNvSpPr/>
            <p:nvPr/>
          </p:nvSpPr>
          <p:spPr>
            <a:xfrm>
              <a:off x="3124200" y="5039545"/>
              <a:ext cx="304800" cy="226703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lowchart: Punched Tape 81"/>
            <p:cNvSpPr/>
            <p:nvPr/>
          </p:nvSpPr>
          <p:spPr>
            <a:xfrm>
              <a:off x="3785177" y="4964034"/>
              <a:ext cx="533400" cy="304800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lowchart: Punched Tape 82"/>
            <p:cNvSpPr/>
            <p:nvPr/>
          </p:nvSpPr>
          <p:spPr>
            <a:xfrm>
              <a:off x="2362200" y="5029200"/>
              <a:ext cx="467544" cy="304800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84" name="Flowchart: Punched Tape 83"/>
            <p:cNvSpPr/>
            <p:nvPr/>
          </p:nvSpPr>
          <p:spPr>
            <a:xfrm>
              <a:off x="3124894" y="4065144"/>
              <a:ext cx="457200" cy="533400"/>
            </a:xfrm>
            <a:prstGeom prst="flowChartPunchedTape">
              <a:avLst/>
            </a:prstGeom>
            <a:solidFill>
              <a:srgbClr val="993300"/>
            </a:solidFill>
            <a:ln>
              <a:solidFill>
                <a:srgbClr val="993300"/>
              </a:solidFill>
            </a:ln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flipH="1">
              <a:off x="2438400" y="4572000"/>
              <a:ext cx="114300" cy="467545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2552700" y="4572000"/>
              <a:ext cx="723900" cy="457200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endCxn id="82" idx="0"/>
            </p:cNvCxnSpPr>
            <p:nvPr/>
          </p:nvCxnSpPr>
          <p:spPr>
            <a:xfrm>
              <a:off x="3581400" y="4343400"/>
              <a:ext cx="470477" cy="651114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H="1">
              <a:off x="2393221" y="4598544"/>
              <a:ext cx="103909" cy="46754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stCxn id="83" idx="3"/>
              <a:endCxn id="81" idx="1"/>
            </p:cNvCxnSpPr>
            <p:nvPr/>
          </p:nvCxnSpPr>
          <p:spPr>
            <a:xfrm flipV="1">
              <a:off x="2829744" y="5152897"/>
              <a:ext cx="294456" cy="28703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H="1">
              <a:off x="2829744" y="5113848"/>
              <a:ext cx="294456" cy="39048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>
              <a:endCxn id="81" idx="0"/>
            </p:cNvCxnSpPr>
            <p:nvPr/>
          </p:nvCxnSpPr>
          <p:spPr>
            <a:xfrm>
              <a:off x="2552700" y="4598544"/>
              <a:ext cx="723900" cy="463671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H="1">
              <a:off x="3241780" y="4457700"/>
              <a:ext cx="34820" cy="571500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3582094" y="4267200"/>
              <a:ext cx="532706" cy="727314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endCxn id="80" idx="1"/>
            </p:cNvCxnSpPr>
            <p:nvPr/>
          </p:nvCxnSpPr>
          <p:spPr>
            <a:xfrm>
              <a:off x="4314434" y="5096953"/>
              <a:ext cx="409966" cy="16895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4318572" y="5066442"/>
              <a:ext cx="409966" cy="1689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H="1">
              <a:off x="3276600" y="4457700"/>
              <a:ext cx="34820" cy="571500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endCxn id="83" idx="0"/>
            </p:cNvCxnSpPr>
            <p:nvPr/>
          </p:nvCxnSpPr>
          <p:spPr>
            <a:xfrm flipH="1">
              <a:off x="2595972" y="4423014"/>
              <a:ext cx="639248" cy="636666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Flowchart: Punched Tape 118"/>
            <p:cNvSpPr/>
            <p:nvPr/>
          </p:nvSpPr>
          <p:spPr>
            <a:xfrm>
              <a:off x="3505200" y="5412097"/>
              <a:ext cx="304800" cy="226703"/>
            </a:xfrm>
            <a:prstGeom prst="flowChartPunchedTape">
              <a:avLst/>
            </a:prstGeom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Straight Arrow Connector 119"/>
            <p:cNvCxnSpPr>
              <a:endCxn id="119" idx="0"/>
            </p:cNvCxnSpPr>
            <p:nvPr/>
          </p:nvCxnSpPr>
          <p:spPr>
            <a:xfrm>
              <a:off x="3463820" y="4372255"/>
              <a:ext cx="193780" cy="1062512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>
              <a:off x="3424862" y="4384780"/>
              <a:ext cx="193780" cy="1062512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flipH="1" flipV="1">
              <a:off x="3276600" y="5167248"/>
              <a:ext cx="224122" cy="260520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H="1" flipV="1">
              <a:off x="3242471" y="5186772"/>
              <a:ext cx="258251" cy="299628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flipV="1">
              <a:off x="3816638" y="5167248"/>
              <a:ext cx="145762" cy="244850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flipV="1">
              <a:off x="3823276" y="5181600"/>
              <a:ext cx="996544" cy="332084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flipV="1">
              <a:off x="3823276" y="5186772"/>
              <a:ext cx="1058179" cy="362401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TextBox 136"/>
          <p:cNvSpPr txBox="1"/>
          <p:nvPr/>
        </p:nvSpPr>
        <p:spPr>
          <a:xfrm>
            <a:off x="228600" y="2541144"/>
            <a:ext cx="10711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… </a:t>
            </a:r>
            <a:endParaRPr lang="en-US" sz="6600" dirty="0"/>
          </a:p>
        </p:txBody>
      </p:sp>
      <p:sp>
        <p:nvSpPr>
          <p:cNvPr id="138" name="TextBox 137"/>
          <p:cNvSpPr txBox="1"/>
          <p:nvPr/>
        </p:nvSpPr>
        <p:spPr>
          <a:xfrm>
            <a:off x="2806773" y="2541144"/>
            <a:ext cx="10711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… </a:t>
            </a:r>
            <a:endParaRPr lang="en-US" sz="6600" dirty="0"/>
          </a:p>
        </p:txBody>
      </p:sp>
      <p:sp>
        <p:nvSpPr>
          <p:cNvPr id="144" name="Right Arrow 143"/>
          <p:cNvSpPr/>
          <p:nvPr/>
        </p:nvSpPr>
        <p:spPr>
          <a:xfrm>
            <a:off x="1676400" y="1702944"/>
            <a:ext cx="185920" cy="1229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9795-2323-4F7A-B9FA-A5A5FE6B171E}" type="datetime1">
              <a:rPr lang="en-US" smtClean="0"/>
              <a:t>6/4/15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24</a:t>
            </a:fld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106680" y="1556331"/>
            <a:ext cx="1459568" cy="509058"/>
            <a:chOff x="106680" y="1556331"/>
            <a:chExt cx="1459568" cy="509058"/>
          </a:xfrm>
        </p:grpSpPr>
        <p:sp>
          <p:nvSpPr>
            <p:cNvPr id="71" name="Cube 70"/>
            <p:cNvSpPr/>
            <p:nvPr/>
          </p:nvSpPr>
          <p:spPr>
            <a:xfrm>
              <a:off x="152399" y="1556331"/>
              <a:ext cx="1413849" cy="509058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scene3d>
              <a:camera prst="orthographicFront"/>
              <a:lightRig rig="sof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6680" y="1719143"/>
              <a:ext cx="14138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Training Video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3820" y="4505517"/>
            <a:ext cx="1459568" cy="509058"/>
            <a:chOff x="106680" y="1556331"/>
            <a:chExt cx="1459568" cy="509058"/>
          </a:xfrm>
        </p:grpSpPr>
        <p:sp>
          <p:nvSpPr>
            <p:cNvPr id="74" name="Cube 73"/>
            <p:cNvSpPr/>
            <p:nvPr/>
          </p:nvSpPr>
          <p:spPr>
            <a:xfrm>
              <a:off x="152399" y="1556331"/>
              <a:ext cx="1413849" cy="509058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scene3d>
              <a:camera prst="orthographicFront"/>
              <a:lightRig rig="sof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6680" y="1719143"/>
              <a:ext cx="14138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Training Video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Right Arrow 84"/>
          <p:cNvSpPr/>
          <p:nvPr/>
        </p:nvSpPr>
        <p:spPr>
          <a:xfrm>
            <a:off x="1735840" y="4698259"/>
            <a:ext cx="185920" cy="1229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ight Arrow 194"/>
          <p:cNvSpPr/>
          <p:nvPr/>
        </p:nvSpPr>
        <p:spPr>
          <a:xfrm>
            <a:off x="5393440" y="4670030"/>
            <a:ext cx="185920" cy="1229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ight Arrow 195"/>
          <p:cNvSpPr/>
          <p:nvPr/>
        </p:nvSpPr>
        <p:spPr>
          <a:xfrm>
            <a:off x="5334000" y="1674715"/>
            <a:ext cx="185920" cy="1229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TextBox 196"/>
          <p:cNvSpPr txBox="1"/>
          <p:nvPr/>
        </p:nvSpPr>
        <p:spPr>
          <a:xfrm>
            <a:off x="50640" y="256123"/>
            <a:ext cx="5698035" cy="461665"/>
          </a:xfrm>
          <a:prstGeom prst="rect">
            <a:avLst/>
          </a:prstGeom>
          <a:solidFill>
            <a:srgbClr val="E6905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Associating Action Words to Graph Vertices</a:t>
            </a:r>
            <a:endParaRPr lang="en-US" sz="2400" b="1" dirty="0"/>
          </a:p>
        </p:txBody>
      </p:sp>
      <p:grpSp>
        <p:nvGrpSpPr>
          <p:cNvPr id="57" name="Group 56"/>
          <p:cNvGrpSpPr/>
          <p:nvPr/>
        </p:nvGrpSpPr>
        <p:grpSpPr>
          <a:xfrm>
            <a:off x="5742576" y="934571"/>
            <a:ext cx="3249024" cy="4980800"/>
            <a:chOff x="5742576" y="934571"/>
            <a:chExt cx="3249024" cy="4980800"/>
          </a:xfrm>
        </p:grpSpPr>
        <p:sp>
          <p:nvSpPr>
            <p:cNvPr id="77" name="TextBox 76"/>
            <p:cNvSpPr txBox="1"/>
            <p:nvPr/>
          </p:nvSpPr>
          <p:spPr>
            <a:xfrm>
              <a:off x="6464373" y="2512915"/>
              <a:ext cx="107112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/>
                <a:t>… </a:t>
              </a:r>
              <a:endParaRPr lang="en-US" sz="6600" dirty="0"/>
            </a:p>
          </p:txBody>
        </p:sp>
        <p:grpSp>
          <p:nvGrpSpPr>
            <p:cNvPr id="153" name="Group 152"/>
            <p:cNvGrpSpPr/>
            <p:nvPr/>
          </p:nvGrpSpPr>
          <p:grpSpPr>
            <a:xfrm>
              <a:off x="5962900" y="3861385"/>
              <a:ext cx="3028700" cy="2053986"/>
              <a:chOff x="2305300" y="3889614"/>
              <a:chExt cx="3028700" cy="2053986"/>
            </a:xfrm>
          </p:grpSpPr>
          <p:cxnSp>
            <p:nvCxnSpPr>
              <p:cNvPr id="154" name="Straight Arrow Connector 153"/>
              <p:cNvCxnSpPr>
                <a:endCxn id="183" idx="0"/>
              </p:cNvCxnSpPr>
              <p:nvPr/>
            </p:nvCxnSpPr>
            <p:spPr>
              <a:xfrm>
                <a:off x="2552700" y="4572000"/>
                <a:ext cx="76200" cy="509457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>
                <a:off x="2552700" y="4572000"/>
                <a:ext cx="495300" cy="344036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>
                <a:endCxn id="187" idx="1"/>
              </p:cNvCxnSpPr>
              <p:nvPr/>
            </p:nvCxnSpPr>
            <p:spPr>
              <a:xfrm>
                <a:off x="3581400" y="4343400"/>
                <a:ext cx="421015" cy="421015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>
                <a:off x="2512545" y="4641017"/>
                <a:ext cx="76450" cy="422514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 flipV="1">
                <a:off x="2829744" y="5059680"/>
                <a:ext cx="218256" cy="121920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/>
              <p:cNvCxnSpPr/>
              <p:nvPr/>
            </p:nvCxnSpPr>
            <p:spPr>
              <a:xfrm flipH="1">
                <a:off x="2806773" y="5012491"/>
                <a:ext cx="241228" cy="140406"/>
              </a:xfrm>
              <a:prstGeom prst="straightConnector1">
                <a:avLst/>
              </a:prstGeom>
              <a:ln w="12700">
                <a:solidFill>
                  <a:srgbClr val="FFCC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/>
              <p:nvPr/>
            </p:nvCxnSpPr>
            <p:spPr>
              <a:xfrm>
                <a:off x="2626384" y="4577687"/>
                <a:ext cx="399800" cy="284320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flipH="1">
                <a:off x="3257219" y="4454627"/>
                <a:ext cx="95581" cy="285619"/>
              </a:xfrm>
              <a:prstGeom prst="straightConnector1">
                <a:avLst/>
              </a:prstGeom>
              <a:ln w="12700">
                <a:solidFill>
                  <a:srgbClr val="FFCC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/>
              <p:cNvCxnSpPr/>
              <p:nvPr/>
            </p:nvCxnSpPr>
            <p:spPr>
              <a:xfrm>
                <a:off x="3604936" y="4295900"/>
                <a:ext cx="421272" cy="444722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>
                <a:off x="4314434" y="5096953"/>
                <a:ext cx="409966" cy="16895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/>
              <p:cNvCxnSpPr/>
              <p:nvPr/>
            </p:nvCxnSpPr>
            <p:spPr>
              <a:xfrm>
                <a:off x="4318572" y="5066442"/>
                <a:ext cx="409966" cy="16895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/>
              <p:cNvCxnSpPr/>
              <p:nvPr/>
            </p:nvCxnSpPr>
            <p:spPr>
              <a:xfrm flipH="1">
                <a:off x="3199878" y="4423710"/>
                <a:ext cx="125138" cy="346180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165"/>
              <p:cNvCxnSpPr/>
              <p:nvPr/>
            </p:nvCxnSpPr>
            <p:spPr>
              <a:xfrm flipH="1">
                <a:off x="2657154" y="4426413"/>
                <a:ext cx="639248" cy="636666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>
                <a:off x="3512557" y="4423014"/>
                <a:ext cx="215867" cy="987186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Arrow Connector 168"/>
              <p:cNvCxnSpPr>
                <a:endCxn id="181" idx="4"/>
              </p:cNvCxnSpPr>
              <p:nvPr/>
            </p:nvCxnSpPr>
            <p:spPr>
              <a:xfrm flipH="1" flipV="1">
                <a:off x="3330801" y="5279191"/>
                <a:ext cx="169921" cy="148577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/>
              <p:nvPr/>
            </p:nvCxnSpPr>
            <p:spPr>
              <a:xfrm flipH="1" flipV="1">
                <a:off x="3311420" y="5317902"/>
                <a:ext cx="189303" cy="168498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Arrow Connector 170"/>
              <p:cNvCxnSpPr/>
              <p:nvPr/>
            </p:nvCxnSpPr>
            <p:spPr>
              <a:xfrm flipV="1">
                <a:off x="3816638" y="5167248"/>
                <a:ext cx="145762" cy="244850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/>
              <p:cNvCxnSpPr/>
              <p:nvPr/>
            </p:nvCxnSpPr>
            <p:spPr>
              <a:xfrm flipV="1">
                <a:off x="3823276" y="5181600"/>
                <a:ext cx="996544" cy="332084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Arrow Connector 172"/>
              <p:cNvCxnSpPr/>
              <p:nvPr/>
            </p:nvCxnSpPr>
            <p:spPr>
              <a:xfrm flipV="1">
                <a:off x="3823276" y="5186772"/>
                <a:ext cx="1058179" cy="362401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4" name="Group 173"/>
              <p:cNvGrpSpPr/>
              <p:nvPr/>
            </p:nvGrpSpPr>
            <p:grpSpPr>
              <a:xfrm>
                <a:off x="2305300" y="4040888"/>
                <a:ext cx="533400" cy="533400"/>
                <a:chOff x="7192158" y="1196088"/>
                <a:chExt cx="533400" cy="533400"/>
              </a:xfrm>
            </p:grpSpPr>
            <p:sp>
              <p:nvSpPr>
                <p:cNvPr id="193" name="Oval 192"/>
                <p:cNvSpPr/>
                <p:nvPr/>
              </p:nvSpPr>
              <p:spPr>
                <a:xfrm>
                  <a:off x="7192158" y="1196088"/>
                  <a:ext cx="533400" cy="533400"/>
                </a:xfrm>
                <a:prstGeom prst="ellipse">
                  <a:avLst/>
                </a:prstGeom>
                <a:solidFill>
                  <a:srgbClr val="9933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7250282" y="1266434"/>
                  <a:ext cx="3962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10</a:t>
                  </a:r>
                  <a:endParaRPr lang="en-US" dirty="0"/>
                </a:p>
              </p:txBody>
            </p:sp>
          </p:grpSp>
          <p:grpSp>
            <p:nvGrpSpPr>
              <p:cNvPr id="175" name="Group 174"/>
              <p:cNvGrpSpPr/>
              <p:nvPr/>
            </p:nvGrpSpPr>
            <p:grpSpPr>
              <a:xfrm>
                <a:off x="3128158" y="3889614"/>
                <a:ext cx="533400" cy="533400"/>
                <a:chOff x="7192158" y="1196088"/>
                <a:chExt cx="533400" cy="533400"/>
              </a:xfrm>
            </p:grpSpPr>
            <p:sp>
              <p:nvSpPr>
                <p:cNvPr id="191" name="Oval 190"/>
                <p:cNvSpPr/>
                <p:nvPr/>
              </p:nvSpPr>
              <p:spPr>
                <a:xfrm>
                  <a:off x="7192158" y="1196088"/>
                  <a:ext cx="533400" cy="533400"/>
                </a:xfrm>
                <a:prstGeom prst="ellipse">
                  <a:avLst/>
                </a:prstGeom>
                <a:solidFill>
                  <a:srgbClr val="9933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7250282" y="1266434"/>
                  <a:ext cx="418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12</a:t>
                  </a:r>
                  <a:endParaRPr lang="en-US" dirty="0"/>
                </a:p>
              </p:txBody>
            </p:sp>
          </p:grpSp>
          <p:grpSp>
            <p:nvGrpSpPr>
              <p:cNvPr id="176" name="Group 175"/>
              <p:cNvGrpSpPr/>
              <p:nvPr/>
            </p:nvGrpSpPr>
            <p:grpSpPr>
              <a:xfrm>
                <a:off x="4800600" y="4724400"/>
                <a:ext cx="533400" cy="533400"/>
                <a:chOff x="6324600" y="2045844"/>
                <a:chExt cx="533400" cy="533400"/>
              </a:xfrm>
            </p:grpSpPr>
            <p:sp>
              <p:nvSpPr>
                <p:cNvPr id="189" name="Oval 188"/>
                <p:cNvSpPr/>
                <p:nvPr/>
              </p:nvSpPr>
              <p:spPr>
                <a:xfrm>
                  <a:off x="6324600" y="2045844"/>
                  <a:ext cx="533400" cy="533400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>
                  <a:off x="6392524" y="2125324"/>
                  <a:ext cx="418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</a:t>
                  </a:r>
                  <a:r>
                    <a:rPr lang="en-US" dirty="0" smtClean="0"/>
                    <a:t>7</a:t>
                  </a:r>
                  <a:endParaRPr lang="en-US" dirty="0"/>
                </a:p>
              </p:txBody>
            </p:sp>
          </p:grpSp>
          <p:grpSp>
            <p:nvGrpSpPr>
              <p:cNvPr id="177" name="Group 176"/>
              <p:cNvGrpSpPr/>
              <p:nvPr/>
            </p:nvGrpSpPr>
            <p:grpSpPr>
              <a:xfrm>
                <a:off x="3924300" y="4686300"/>
                <a:ext cx="533400" cy="533400"/>
                <a:chOff x="6324600" y="2045844"/>
                <a:chExt cx="533400" cy="533400"/>
              </a:xfrm>
            </p:grpSpPr>
            <p:sp>
              <p:nvSpPr>
                <p:cNvPr id="187" name="Oval 186"/>
                <p:cNvSpPr/>
                <p:nvPr/>
              </p:nvSpPr>
              <p:spPr>
                <a:xfrm>
                  <a:off x="6324600" y="2045844"/>
                  <a:ext cx="533400" cy="533400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TextBox 187"/>
                <p:cNvSpPr txBox="1"/>
                <p:nvPr/>
              </p:nvSpPr>
              <p:spPr>
                <a:xfrm>
                  <a:off x="6392524" y="2125324"/>
                  <a:ext cx="3016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7</a:t>
                  </a:r>
                  <a:endParaRPr lang="en-US" dirty="0"/>
                </a:p>
              </p:txBody>
            </p:sp>
          </p:grpSp>
          <p:grpSp>
            <p:nvGrpSpPr>
              <p:cNvPr id="178" name="Group 177"/>
              <p:cNvGrpSpPr/>
              <p:nvPr/>
            </p:nvGrpSpPr>
            <p:grpSpPr>
              <a:xfrm>
                <a:off x="3429000" y="5410200"/>
                <a:ext cx="533400" cy="533400"/>
                <a:chOff x="6324600" y="2045844"/>
                <a:chExt cx="533400" cy="533400"/>
              </a:xfrm>
            </p:grpSpPr>
            <p:sp>
              <p:nvSpPr>
                <p:cNvPr id="185" name="Oval 184"/>
                <p:cNvSpPr/>
                <p:nvPr/>
              </p:nvSpPr>
              <p:spPr>
                <a:xfrm>
                  <a:off x="6324600" y="2045844"/>
                  <a:ext cx="533400" cy="533400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TextBox 185"/>
                <p:cNvSpPr txBox="1"/>
                <p:nvPr/>
              </p:nvSpPr>
              <p:spPr>
                <a:xfrm>
                  <a:off x="6392524" y="2125324"/>
                  <a:ext cx="418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23</a:t>
                  </a:r>
                  <a:endParaRPr lang="en-US" dirty="0"/>
                </a:p>
              </p:txBody>
            </p:sp>
          </p:grpSp>
          <p:grpSp>
            <p:nvGrpSpPr>
              <p:cNvPr id="179" name="Group 178"/>
              <p:cNvGrpSpPr/>
              <p:nvPr/>
            </p:nvGrpSpPr>
            <p:grpSpPr>
              <a:xfrm>
                <a:off x="2362200" y="5081457"/>
                <a:ext cx="533400" cy="533400"/>
                <a:chOff x="6324600" y="2045844"/>
                <a:chExt cx="533400" cy="533400"/>
              </a:xfrm>
            </p:grpSpPr>
            <p:sp>
              <p:nvSpPr>
                <p:cNvPr id="183" name="Oval 182"/>
                <p:cNvSpPr/>
                <p:nvPr/>
              </p:nvSpPr>
              <p:spPr>
                <a:xfrm>
                  <a:off x="6324600" y="2045844"/>
                  <a:ext cx="533400" cy="533400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TextBox 183"/>
                <p:cNvSpPr txBox="1"/>
                <p:nvPr/>
              </p:nvSpPr>
              <p:spPr>
                <a:xfrm>
                  <a:off x="6392524" y="2125324"/>
                  <a:ext cx="3962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27</a:t>
                  </a:r>
                  <a:endParaRPr lang="en-US" dirty="0"/>
                </a:p>
              </p:txBody>
            </p:sp>
          </p:grpSp>
          <p:grpSp>
            <p:nvGrpSpPr>
              <p:cNvPr id="180" name="Group 179"/>
              <p:cNvGrpSpPr/>
              <p:nvPr/>
            </p:nvGrpSpPr>
            <p:grpSpPr>
              <a:xfrm>
                <a:off x="3064101" y="4745791"/>
                <a:ext cx="533400" cy="533400"/>
                <a:chOff x="6324600" y="2045844"/>
                <a:chExt cx="533400" cy="533400"/>
              </a:xfrm>
            </p:grpSpPr>
            <p:sp>
              <p:nvSpPr>
                <p:cNvPr id="181" name="Oval 180"/>
                <p:cNvSpPr/>
                <p:nvPr/>
              </p:nvSpPr>
              <p:spPr>
                <a:xfrm>
                  <a:off x="6324600" y="2045844"/>
                  <a:ext cx="533400" cy="533400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TextBox 181"/>
                <p:cNvSpPr txBox="1"/>
                <p:nvPr/>
              </p:nvSpPr>
              <p:spPr>
                <a:xfrm>
                  <a:off x="6392524" y="2125324"/>
                  <a:ext cx="3016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</a:t>
                  </a:r>
                  <a:endParaRPr lang="en-US" dirty="0"/>
                </a:p>
              </p:txBody>
            </p:sp>
          </p:grpSp>
        </p:grpSp>
        <p:cxnSp>
          <p:nvCxnSpPr>
            <p:cNvPr id="201" name="Straight Arrow Connector 200"/>
            <p:cNvCxnSpPr/>
            <p:nvPr/>
          </p:nvCxnSpPr>
          <p:spPr>
            <a:xfrm>
              <a:off x="7210386" y="4377390"/>
              <a:ext cx="215867" cy="987186"/>
            </a:xfrm>
            <a:prstGeom prst="straightConnector1">
              <a:avLst/>
            </a:prstGeom>
            <a:ln w="12700">
              <a:solidFill>
                <a:srgbClr val="FFCC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4" name="Group 243"/>
            <p:cNvGrpSpPr/>
            <p:nvPr/>
          </p:nvGrpSpPr>
          <p:grpSpPr>
            <a:xfrm>
              <a:off x="5742576" y="934571"/>
              <a:ext cx="3020424" cy="1730699"/>
              <a:chOff x="2237376" y="973190"/>
              <a:chExt cx="3020424" cy="1730699"/>
            </a:xfrm>
          </p:grpSpPr>
          <p:grpSp>
            <p:nvGrpSpPr>
              <p:cNvPr id="245" name="Group 244"/>
              <p:cNvGrpSpPr/>
              <p:nvPr/>
            </p:nvGrpSpPr>
            <p:grpSpPr>
              <a:xfrm>
                <a:off x="2393221" y="1273880"/>
                <a:ext cx="2543227" cy="1248555"/>
                <a:chOff x="2164621" y="790136"/>
                <a:chExt cx="2543227" cy="1248555"/>
              </a:xfrm>
            </p:grpSpPr>
            <p:cxnSp>
              <p:nvCxnSpPr>
                <p:cNvPr id="267" name="Straight Arrow Connector 266"/>
                <p:cNvCxnSpPr/>
                <p:nvPr/>
              </p:nvCxnSpPr>
              <p:spPr>
                <a:xfrm flipH="1">
                  <a:off x="2209800" y="1219200"/>
                  <a:ext cx="114300" cy="467545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Arrow Connector 267"/>
                <p:cNvCxnSpPr/>
                <p:nvPr/>
              </p:nvCxnSpPr>
              <p:spPr>
                <a:xfrm>
                  <a:off x="2324100" y="1219200"/>
                  <a:ext cx="723900" cy="457200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Arrow Connector 268"/>
                <p:cNvCxnSpPr>
                  <a:stCxn id="265" idx="6"/>
                </p:cNvCxnSpPr>
                <p:nvPr/>
              </p:nvCxnSpPr>
              <p:spPr>
                <a:xfrm flipV="1">
                  <a:off x="2601144" y="838200"/>
                  <a:ext cx="599256" cy="114300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Arrow Connector 269"/>
                <p:cNvCxnSpPr>
                  <a:endCxn id="261" idx="2"/>
                </p:cNvCxnSpPr>
                <p:nvPr/>
              </p:nvCxnSpPr>
              <p:spPr>
                <a:xfrm>
                  <a:off x="3657600" y="876300"/>
                  <a:ext cx="550293" cy="31913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Straight Arrow Connector 270"/>
                <p:cNvCxnSpPr/>
                <p:nvPr/>
              </p:nvCxnSpPr>
              <p:spPr>
                <a:xfrm flipH="1">
                  <a:off x="3048000" y="990600"/>
                  <a:ext cx="304800" cy="685800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Arrow Connector 271"/>
                <p:cNvCxnSpPr/>
                <p:nvPr/>
              </p:nvCxnSpPr>
              <p:spPr>
                <a:xfrm>
                  <a:off x="3352800" y="990600"/>
                  <a:ext cx="470477" cy="651114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Straight Arrow Connector 272"/>
                <p:cNvCxnSpPr>
                  <a:endCxn id="255" idx="0"/>
                </p:cNvCxnSpPr>
                <p:nvPr/>
              </p:nvCxnSpPr>
              <p:spPr>
                <a:xfrm flipH="1">
                  <a:off x="3924300" y="1219200"/>
                  <a:ext cx="495300" cy="430656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Arrow Connector 273"/>
                <p:cNvCxnSpPr/>
                <p:nvPr/>
              </p:nvCxnSpPr>
              <p:spPr>
                <a:xfrm>
                  <a:off x="4443393" y="1219200"/>
                  <a:ext cx="233255" cy="419928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Arrow Connector 274"/>
                <p:cNvCxnSpPr/>
                <p:nvPr/>
              </p:nvCxnSpPr>
              <p:spPr>
                <a:xfrm flipH="1">
                  <a:off x="2164621" y="1245744"/>
                  <a:ext cx="103909" cy="467545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Arrow Connector 275"/>
                <p:cNvCxnSpPr/>
                <p:nvPr/>
              </p:nvCxnSpPr>
              <p:spPr>
                <a:xfrm flipV="1">
                  <a:off x="2534994" y="1927948"/>
                  <a:ext cx="322833" cy="110743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Straight Arrow Connector 276"/>
                <p:cNvCxnSpPr/>
                <p:nvPr/>
              </p:nvCxnSpPr>
              <p:spPr>
                <a:xfrm flipH="1">
                  <a:off x="2547582" y="1888268"/>
                  <a:ext cx="317427" cy="115723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Arrow Connector 277"/>
                <p:cNvCxnSpPr/>
                <p:nvPr/>
              </p:nvCxnSpPr>
              <p:spPr>
                <a:xfrm>
                  <a:off x="2324100" y="1245744"/>
                  <a:ext cx="723900" cy="463671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headEnd type="triangl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Arrow Connector 278"/>
                <p:cNvCxnSpPr/>
                <p:nvPr/>
              </p:nvCxnSpPr>
              <p:spPr>
                <a:xfrm flipV="1">
                  <a:off x="2601144" y="790136"/>
                  <a:ext cx="561156" cy="127372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Arrow Connector 279"/>
                <p:cNvCxnSpPr/>
                <p:nvPr/>
              </p:nvCxnSpPr>
              <p:spPr>
                <a:xfrm>
                  <a:off x="3657600" y="921436"/>
                  <a:ext cx="533400" cy="28229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Straight Arrow Connector 280"/>
                <p:cNvCxnSpPr/>
                <p:nvPr/>
              </p:nvCxnSpPr>
              <p:spPr>
                <a:xfrm flipH="1">
                  <a:off x="3914454" y="1219200"/>
                  <a:ext cx="428946" cy="390674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Arrow Connector 281"/>
                <p:cNvCxnSpPr/>
                <p:nvPr/>
              </p:nvCxnSpPr>
              <p:spPr>
                <a:xfrm>
                  <a:off x="3415723" y="990600"/>
                  <a:ext cx="470477" cy="651114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Straight Arrow Connector 282"/>
                <p:cNvCxnSpPr/>
                <p:nvPr/>
              </p:nvCxnSpPr>
              <p:spPr>
                <a:xfrm>
                  <a:off x="4474593" y="1202648"/>
                  <a:ext cx="233255" cy="419928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Arrow Connector 283"/>
                <p:cNvCxnSpPr/>
                <p:nvPr/>
              </p:nvCxnSpPr>
              <p:spPr>
                <a:xfrm>
                  <a:off x="4067214" y="1937196"/>
                  <a:ext cx="409966" cy="16895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Straight Arrow Connector 284"/>
                <p:cNvCxnSpPr/>
                <p:nvPr/>
              </p:nvCxnSpPr>
              <p:spPr>
                <a:xfrm>
                  <a:off x="4071352" y="1906685"/>
                  <a:ext cx="409966" cy="16895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/>
            </p:nvGrpSpPr>
            <p:grpSpPr>
              <a:xfrm>
                <a:off x="2296344" y="1169544"/>
                <a:ext cx="533400" cy="533400"/>
                <a:chOff x="7192158" y="1196088"/>
                <a:chExt cx="533400" cy="533400"/>
              </a:xfrm>
            </p:grpSpPr>
            <p:sp>
              <p:nvSpPr>
                <p:cNvPr id="265" name="Oval 264"/>
                <p:cNvSpPr/>
                <p:nvPr/>
              </p:nvSpPr>
              <p:spPr>
                <a:xfrm>
                  <a:off x="7192158" y="1196088"/>
                  <a:ext cx="533400" cy="533400"/>
                </a:xfrm>
                <a:prstGeom prst="ellipse">
                  <a:avLst/>
                </a:prstGeom>
                <a:solidFill>
                  <a:srgbClr val="9933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TextBox 265"/>
                <p:cNvSpPr txBox="1"/>
                <p:nvPr/>
              </p:nvSpPr>
              <p:spPr>
                <a:xfrm>
                  <a:off x="7296258" y="1266434"/>
                  <a:ext cx="3016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8</a:t>
                  </a:r>
                  <a:endParaRPr lang="en-US" dirty="0"/>
                </a:p>
              </p:txBody>
            </p:sp>
          </p:grpSp>
          <p:grpSp>
            <p:nvGrpSpPr>
              <p:cNvPr id="247" name="Group 246"/>
              <p:cNvGrpSpPr/>
              <p:nvPr/>
            </p:nvGrpSpPr>
            <p:grpSpPr>
              <a:xfrm>
                <a:off x="3390900" y="973190"/>
                <a:ext cx="533400" cy="533400"/>
                <a:chOff x="7192158" y="1196088"/>
                <a:chExt cx="533400" cy="533400"/>
              </a:xfrm>
            </p:grpSpPr>
            <p:sp>
              <p:nvSpPr>
                <p:cNvPr id="263" name="Oval 262"/>
                <p:cNvSpPr/>
                <p:nvPr/>
              </p:nvSpPr>
              <p:spPr>
                <a:xfrm>
                  <a:off x="7192158" y="1196088"/>
                  <a:ext cx="533400" cy="533400"/>
                </a:xfrm>
                <a:prstGeom prst="ellipse">
                  <a:avLst/>
                </a:prstGeom>
                <a:solidFill>
                  <a:srgbClr val="9933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TextBox 263"/>
                <p:cNvSpPr txBox="1"/>
                <p:nvPr/>
              </p:nvSpPr>
              <p:spPr>
                <a:xfrm>
                  <a:off x="7291378" y="1266434"/>
                  <a:ext cx="3016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8</a:t>
                  </a:r>
                  <a:endParaRPr lang="en-US" dirty="0"/>
                </a:p>
              </p:txBody>
            </p:sp>
          </p:grpSp>
          <p:grpSp>
            <p:nvGrpSpPr>
              <p:cNvPr id="248" name="Group 247"/>
              <p:cNvGrpSpPr/>
              <p:nvPr/>
            </p:nvGrpSpPr>
            <p:grpSpPr>
              <a:xfrm>
                <a:off x="4436493" y="1125257"/>
                <a:ext cx="533400" cy="533400"/>
                <a:chOff x="7192158" y="1196088"/>
                <a:chExt cx="533400" cy="533400"/>
              </a:xfrm>
            </p:grpSpPr>
            <p:sp>
              <p:nvSpPr>
                <p:cNvPr id="261" name="Oval 260"/>
                <p:cNvSpPr/>
                <p:nvPr/>
              </p:nvSpPr>
              <p:spPr>
                <a:xfrm>
                  <a:off x="7192158" y="1196088"/>
                  <a:ext cx="533400" cy="533400"/>
                </a:xfrm>
                <a:prstGeom prst="ellipse">
                  <a:avLst/>
                </a:prstGeom>
                <a:solidFill>
                  <a:srgbClr val="9933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TextBox 261"/>
                <p:cNvSpPr txBox="1"/>
                <p:nvPr/>
              </p:nvSpPr>
              <p:spPr>
                <a:xfrm>
                  <a:off x="7250282" y="1266434"/>
                  <a:ext cx="418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17</a:t>
                  </a:r>
                  <a:endParaRPr lang="en-US" dirty="0"/>
                </a:p>
              </p:txBody>
            </p:sp>
          </p:grpSp>
          <p:grpSp>
            <p:nvGrpSpPr>
              <p:cNvPr id="249" name="Group 248"/>
              <p:cNvGrpSpPr/>
              <p:nvPr/>
            </p:nvGrpSpPr>
            <p:grpSpPr>
              <a:xfrm>
                <a:off x="2237376" y="2170489"/>
                <a:ext cx="533400" cy="533400"/>
                <a:chOff x="6324600" y="2045844"/>
                <a:chExt cx="533400" cy="533400"/>
              </a:xfrm>
            </p:grpSpPr>
            <p:sp>
              <p:nvSpPr>
                <p:cNvPr id="259" name="Oval 258"/>
                <p:cNvSpPr/>
                <p:nvPr/>
              </p:nvSpPr>
              <p:spPr>
                <a:xfrm>
                  <a:off x="6324600" y="2045844"/>
                  <a:ext cx="533400" cy="533400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TextBox 259"/>
                <p:cNvSpPr txBox="1"/>
                <p:nvPr/>
              </p:nvSpPr>
              <p:spPr>
                <a:xfrm>
                  <a:off x="6392524" y="2125324"/>
                  <a:ext cx="418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31</a:t>
                  </a:r>
                  <a:endParaRPr lang="en-US" dirty="0"/>
                </a:p>
              </p:txBody>
            </p:sp>
          </p:grpSp>
          <p:grpSp>
            <p:nvGrpSpPr>
              <p:cNvPr id="250" name="Group 249"/>
              <p:cNvGrpSpPr/>
              <p:nvPr/>
            </p:nvGrpSpPr>
            <p:grpSpPr>
              <a:xfrm>
                <a:off x="3110923" y="2170489"/>
                <a:ext cx="533400" cy="533400"/>
                <a:chOff x="6324600" y="2045844"/>
                <a:chExt cx="533400" cy="533400"/>
              </a:xfrm>
            </p:grpSpPr>
            <p:sp>
              <p:nvSpPr>
                <p:cNvPr id="257" name="Oval 256"/>
                <p:cNvSpPr/>
                <p:nvPr/>
              </p:nvSpPr>
              <p:spPr>
                <a:xfrm>
                  <a:off x="6324600" y="2045844"/>
                  <a:ext cx="533400" cy="533400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TextBox 257"/>
                <p:cNvSpPr txBox="1"/>
                <p:nvPr/>
              </p:nvSpPr>
              <p:spPr>
                <a:xfrm>
                  <a:off x="6392524" y="2125324"/>
                  <a:ext cx="418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31</a:t>
                  </a:r>
                  <a:endParaRPr lang="en-US" dirty="0"/>
                </a:p>
              </p:txBody>
            </p:sp>
          </p:grpSp>
          <p:grpSp>
            <p:nvGrpSpPr>
              <p:cNvPr id="251" name="Group 250"/>
              <p:cNvGrpSpPr/>
              <p:nvPr/>
            </p:nvGrpSpPr>
            <p:grpSpPr>
              <a:xfrm>
                <a:off x="3886200" y="2133600"/>
                <a:ext cx="533400" cy="533400"/>
                <a:chOff x="6324600" y="2045844"/>
                <a:chExt cx="533400" cy="533400"/>
              </a:xfrm>
            </p:grpSpPr>
            <p:sp>
              <p:nvSpPr>
                <p:cNvPr id="255" name="Oval 254"/>
                <p:cNvSpPr/>
                <p:nvPr/>
              </p:nvSpPr>
              <p:spPr>
                <a:xfrm>
                  <a:off x="6324600" y="2045844"/>
                  <a:ext cx="533400" cy="533400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TextBox 255"/>
                <p:cNvSpPr txBox="1"/>
                <p:nvPr/>
              </p:nvSpPr>
              <p:spPr>
                <a:xfrm>
                  <a:off x="6392524" y="2125324"/>
                  <a:ext cx="418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25</a:t>
                  </a:r>
                  <a:endParaRPr lang="en-US" dirty="0"/>
                </a:p>
              </p:txBody>
            </p:sp>
          </p:grpSp>
          <p:grpSp>
            <p:nvGrpSpPr>
              <p:cNvPr id="252" name="Group 251"/>
              <p:cNvGrpSpPr/>
              <p:nvPr/>
            </p:nvGrpSpPr>
            <p:grpSpPr>
              <a:xfrm>
                <a:off x="4724400" y="2133600"/>
                <a:ext cx="533400" cy="533400"/>
                <a:chOff x="6324600" y="2045844"/>
                <a:chExt cx="533400" cy="533400"/>
              </a:xfrm>
            </p:grpSpPr>
            <p:sp>
              <p:nvSpPr>
                <p:cNvPr id="253" name="Oval 252"/>
                <p:cNvSpPr/>
                <p:nvPr/>
              </p:nvSpPr>
              <p:spPr>
                <a:xfrm>
                  <a:off x="6324600" y="2045844"/>
                  <a:ext cx="533400" cy="533400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TextBox 253"/>
                <p:cNvSpPr txBox="1"/>
                <p:nvPr/>
              </p:nvSpPr>
              <p:spPr>
                <a:xfrm>
                  <a:off x="6392524" y="2125324"/>
                  <a:ext cx="418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25</a:t>
                  </a:r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54872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31428E-9 L -0.39723 -2.31428E-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195" grpId="0" animBg="1"/>
      <p:bldP spid="19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Box 136"/>
          <p:cNvSpPr txBox="1"/>
          <p:nvPr/>
        </p:nvSpPr>
        <p:spPr>
          <a:xfrm>
            <a:off x="228600" y="2541144"/>
            <a:ext cx="10711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… </a:t>
            </a:r>
            <a:endParaRPr lang="en-US" sz="6600" dirty="0"/>
          </a:p>
        </p:txBody>
      </p:sp>
      <p:sp>
        <p:nvSpPr>
          <p:cNvPr id="141" name="TextBox 140"/>
          <p:cNvSpPr txBox="1"/>
          <p:nvPr/>
        </p:nvSpPr>
        <p:spPr>
          <a:xfrm>
            <a:off x="5867400" y="636144"/>
            <a:ext cx="318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Discovered Tree Structures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402179" y="2962243"/>
            <a:ext cx="2375698" cy="1398676"/>
            <a:chOff x="6402179" y="2962243"/>
            <a:chExt cx="2375698" cy="1398676"/>
          </a:xfrm>
        </p:grpSpPr>
        <p:sp>
          <p:nvSpPr>
            <p:cNvPr id="153" name="Oval 152"/>
            <p:cNvSpPr/>
            <p:nvPr/>
          </p:nvSpPr>
          <p:spPr>
            <a:xfrm>
              <a:off x="6781800" y="2977759"/>
              <a:ext cx="533400" cy="533400"/>
            </a:xfrm>
            <a:prstGeom prst="ellipse">
              <a:avLst/>
            </a:prstGeom>
            <a:solidFill>
              <a:srgbClr val="9933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8244477" y="3827519"/>
              <a:ext cx="533400" cy="53340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7725558" y="2962243"/>
              <a:ext cx="533400" cy="533400"/>
            </a:xfrm>
            <a:prstGeom prst="ellipse">
              <a:avLst/>
            </a:prstGeom>
            <a:solidFill>
              <a:srgbClr val="9933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6402179" y="3827515"/>
              <a:ext cx="533400" cy="53340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7315200" y="3816137"/>
              <a:ext cx="533400" cy="53340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Arrow Connector 164"/>
            <p:cNvCxnSpPr>
              <a:stCxn id="153" idx="6"/>
              <a:endCxn id="155" idx="2"/>
            </p:cNvCxnSpPr>
            <p:nvPr/>
          </p:nvCxnSpPr>
          <p:spPr>
            <a:xfrm flipV="1">
              <a:off x="7315200" y="3228943"/>
              <a:ext cx="410358" cy="15516"/>
            </a:xfrm>
            <a:prstGeom prst="straightConnector1">
              <a:avLst/>
            </a:prstGeom>
            <a:ln w="12700">
              <a:solidFill>
                <a:srgbClr val="3366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>
              <a:stCxn id="153" idx="4"/>
              <a:endCxn id="156" idx="0"/>
            </p:cNvCxnSpPr>
            <p:nvPr/>
          </p:nvCxnSpPr>
          <p:spPr>
            <a:xfrm flipH="1">
              <a:off x="6668879" y="3511159"/>
              <a:ext cx="379621" cy="316356"/>
            </a:xfrm>
            <a:prstGeom prst="straightConnector1">
              <a:avLst/>
            </a:prstGeom>
            <a:ln w="12700">
              <a:solidFill>
                <a:srgbClr val="FFCC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>
              <a:stCxn id="157" idx="6"/>
              <a:endCxn id="154" idx="2"/>
            </p:cNvCxnSpPr>
            <p:nvPr/>
          </p:nvCxnSpPr>
          <p:spPr>
            <a:xfrm>
              <a:off x="7848600" y="4082837"/>
              <a:ext cx="395877" cy="11382"/>
            </a:xfrm>
            <a:prstGeom prst="straightConnector1">
              <a:avLst/>
            </a:prstGeom>
            <a:ln w="12700">
              <a:solidFill>
                <a:srgbClr val="3366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/>
            <p:cNvSpPr txBox="1"/>
            <p:nvPr/>
          </p:nvSpPr>
          <p:spPr>
            <a:xfrm>
              <a:off x="6477000" y="3924412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31</a:t>
              </a:r>
              <a:endParaRPr lang="en-US" dirty="0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7392690" y="3892054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</a:t>
              </a:r>
              <a:endParaRPr lang="en-US" dirty="0"/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8341910" y="3916136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</a:t>
              </a:r>
              <a:endParaRPr lang="en-US" dirty="0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7808510" y="3049716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dirty="0" smtClean="0"/>
                <a:t>7</a:t>
              </a:r>
              <a:endParaRPr lang="en-US" dirty="0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6899380" y="3053854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  <p:cxnSp>
          <p:nvCxnSpPr>
            <p:cNvPr id="181" name="Straight Arrow Connector 180"/>
            <p:cNvCxnSpPr/>
            <p:nvPr/>
          </p:nvCxnSpPr>
          <p:spPr>
            <a:xfrm flipV="1">
              <a:off x="7315200" y="3274292"/>
              <a:ext cx="410358" cy="22718"/>
            </a:xfrm>
            <a:prstGeom prst="straightConnector1">
              <a:avLst/>
            </a:prstGeom>
            <a:ln w="12700">
              <a:solidFill>
                <a:srgbClr val="FFCC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>
              <a:off x="7130554" y="3519152"/>
              <a:ext cx="533400" cy="304978"/>
            </a:xfrm>
            <a:prstGeom prst="straightConnector1">
              <a:avLst/>
            </a:prstGeom>
            <a:ln w="12700">
              <a:solidFill>
                <a:srgbClr val="3366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H="1">
              <a:off x="6630779" y="3499498"/>
              <a:ext cx="379621" cy="316356"/>
            </a:xfrm>
            <a:prstGeom prst="straightConnector1">
              <a:avLst/>
            </a:prstGeom>
            <a:ln w="12700">
              <a:solidFill>
                <a:srgbClr val="3366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>
              <a:off x="7848600" y="4134784"/>
              <a:ext cx="395877" cy="11382"/>
            </a:xfrm>
            <a:prstGeom prst="straightConnector1">
              <a:avLst/>
            </a:prstGeom>
            <a:ln w="12700">
              <a:solidFill>
                <a:srgbClr val="FFCC00"/>
              </a:solidFill>
              <a:headEnd type="triangl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6324600" y="1196088"/>
            <a:ext cx="2286000" cy="1383156"/>
            <a:chOff x="6324600" y="1196088"/>
            <a:chExt cx="2286000" cy="1383156"/>
          </a:xfrm>
        </p:grpSpPr>
        <p:cxnSp>
          <p:nvCxnSpPr>
            <p:cNvPr id="287" name="Straight Arrow Connector 286"/>
            <p:cNvCxnSpPr/>
            <p:nvPr/>
          </p:nvCxnSpPr>
          <p:spPr>
            <a:xfrm flipH="1">
              <a:off x="6674430" y="1652539"/>
              <a:ext cx="678973" cy="394471"/>
            </a:xfrm>
            <a:prstGeom prst="straightConnector1">
              <a:avLst/>
            </a:prstGeom>
            <a:ln w="12700">
              <a:solidFill>
                <a:srgbClr val="FFCC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7183490" y="2045844"/>
              <a:ext cx="533400" cy="53340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8077200" y="2040848"/>
              <a:ext cx="533400" cy="53340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Arrow Connector 158"/>
            <p:cNvCxnSpPr>
              <a:stCxn id="149" idx="3"/>
              <a:endCxn id="152" idx="0"/>
            </p:cNvCxnSpPr>
            <p:nvPr/>
          </p:nvCxnSpPr>
          <p:spPr>
            <a:xfrm flipH="1">
              <a:off x="6591300" y="1651373"/>
              <a:ext cx="678973" cy="394471"/>
            </a:xfrm>
            <a:prstGeom prst="straightConnector1">
              <a:avLst/>
            </a:prstGeom>
            <a:ln w="12700">
              <a:solidFill>
                <a:srgbClr val="3366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>
              <a:stCxn id="149" idx="4"/>
              <a:endCxn id="150" idx="0"/>
            </p:cNvCxnSpPr>
            <p:nvPr/>
          </p:nvCxnSpPr>
          <p:spPr>
            <a:xfrm flipH="1">
              <a:off x="7450190" y="1729488"/>
              <a:ext cx="8668" cy="316356"/>
            </a:xfrm>
            <a:prstGeom prst="straightConnector1">
              <a:avLst/>
            </a:prstGeom>
            <a:ln w="12700">
              <a:solidFill>
                <a:srgbClr val="FFCC00"/>
              </a:solidFill>
              <a:headEnd type="triangl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>
              <a:stCxn id="149" idx="5"/>
              <a:endCxn id="151" idx="0"/>
            </p:cNvCxnSpPr>
            <p:nvPr/>
          </p:nvCxnSpPr>
          <p:spPr>
            <a:xfrm>
              <a:off x="7647443" y="1651373"/>
              <a:ext cx="696457" cy="389475"/>
            </a:xfrm>
            <a:prstGeom prst="straightConnector1">
              <a:avLst/>
            </a:prstGeom>
            <a:ln w="12700">
              <a:solidFill>
                <a:srgbClr val="FFCC00"/>
              </a:soli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7192158" y="1196088"/>
              <a:ext cx="533400" cy="533400"/>
              <a:chOff x="7192158" y="1196088"/>
              <a:chExt cx="533400" cy="533400"/>
            </a:xfrm>
          </p:grpSpPr>
          <p:sp>
            <p:nvSpPr>
              <p:cNvPr id="149" name="Oval 148"/>
              <p:cNvSpPr/>
              <p:nvPr/>
            </p:nvSpPr>
            <p:spPr>
              <a:xfrm>
                <a:off x="7192158" y="1196088"/>
                <a:ext cx="533400" cy="533400"/>
              </a:xfrm>
              <a:prstGeom prst="ellipse">
                <a:avLst/>
              </a:prstGeom>
              <a:solidFill>
                <a:srgbClr val="9933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7250282" y="1266434"/>
                <a:ext cx="3962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</a:t>
                </a:r>
                <a:endParaRPr lang="en-US" dirty="0"/>
              </a:p>
            </p:txBody>
          </p:sp>
        </p:grpSp>
        <p:sp>
          <p:nvSpPr>
            <p:cNvPr id="173" name="TextBox 172"/>
            <p:cNvSpPr txBox="1"/>
            <p:nvPr/>
          </p:nvSpPr>
          <p:spPr>
            <a:xfrm>
              <a:off x="7255552" y="2126294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33</a:t>
              </a:r>
              <a:endParaRPr lang="en-US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8153400" y="2117048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44</a:t>
              </a:r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324600" y="2045844"/>
              <a:ext cx="533400" cy="533400"/>
              <a:chOff x="6324600" y="2045844"/>
              <a:chExt cx="533400" cy="533400"/>
            </a:xfrm>
          </p:grpSpPr>
          <p:sp>
            <p:nvSpPr>
              <p:cNvPr id="152" name="Oval 151"/>
              <p:cNvSpPr/>
              <p:nvPr/>
            </p:nvSpPr>
            <p:spPr>
              <a:xfrm>
                <a:off x="6324600" y="2045844"/>
                <a:ext cx="533400" cy="533400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6392524" y="2125324"/>
                <a:ext cx="3962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27</a:t>
                </a:r>
                <a:endParaRPr lang="en-US" dirty="0"/>
              </a:p>
            </p:txBody>
          </p:sp>
        </p:grpSp>
        <p:cxnSp>
          <p:nvCxnSpPr>
            <p:cNvPr id="186" name="Straight Arrow Connector 185"/>
            <p:cNvCxnSpPr/>
            <p:nvPr/>
          </p:nvCxnSpPr>
          <p:spPr>
            <a:xfrm>
              <a:off x="7696200" y="1634821"/>
              <a:ext cx="696457" cy="389475"/>
            </a:xfrm>
            <a:prstGeom prst="straightConnector1">
              <a:avLst/>
            </a:prstGeom>
            <a:ln w="12700">
              <a:solidFill>
                <a:srgbClr val="3366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/>
            <p:cNvCxnSpPr/>
            <p:nvPr/>
          </p:nvCxnSpPr>
          <p:spPr>
            <a:xfrm flipH="1">
              <a:off x="7502420" y="1734484"/>
              <a:ext cx="8668" cy="316356"/>
            </a:xfrm>
            <a:prstGeom prst="straightConnector1">
              <a:avLst/>
            </a:prstGeom>
            <a:ln w="12700">
              <a:solidFill>
                <a:srgbClr val="3366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TextBox 188"/>
          <p:cNvSpPr txBox="1"/>
          <p:nvPr/>
        </p:nvSpPr>
        <p:spPr>
          <a:xfrm>
            <a:off x="7086600" y="4293744"/>
            <a:ext cx="10711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… </a:t>
            </a:r>
            <a:endParaRPr lang="en-US" sz="6600" dirty="0"/>
          </a:p>
        </p:txBody>
      </p:sp>
      <p:sp>
        <p:nvSpPr>
          <p:cNvPr id="190" name="Right Arrow 189"/>
          <p:cNvSpPr/>
          <p:nvPr/>
        </p:nvSpPr>
        <p:spPr>
          <a:xfrm>
            <a:off x="4969894" y="3095142"/>
            <a:ext cx="853104" cy="37627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TextBox 216"/>
          <p:cNvSpPr txBox="1"/>
          <p:nvPr/>
        </p:nvSpPr>
        <p:spPr>
          <a:xfrm>
            <a:off x="4728538" y="3530379"/>
            <a:ext cx="1657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tree mining,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ree clustering,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ree ranking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2D43-4C1C-4707-8AE0-44F51563E6AB}" type="datetime1">
              <a:rPr lang="en-US" smtClean="0"/>
              <a:t>6/4/15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25</a:t>
            </a:fld>
            <a:endParaRPr lang="en-US"/>
          </a:p>
        </p:txBody>
      </p:sp>
      <p:grpSp>
        <p:nvGrpSpPr>
          <p:cNvPr id="139" name="Group 138"/>
          <p:cNvGrpSpPr/>
          <p:nvPr/>
        </p:nvGrpSpPr>
        <p:grpSpPr>
          <a:xfrm>
            <a:off x="83820" y="4505517"/>
            <a:ext cx="1459568" cy="509058"/>
            <a:chOff x="106680" y="1556331"/>
            <a:chExt cx="1459568" cy="509058"/>
          </a:xfrm>
        </p:grpSpPr>
        <p:sp>
          <p:nvSpPr>
            <p:cNvPr id="160" name="Cube 159"/>
            <p:cNvSpPr/>
            <p:nvPr/>
          </p:nvSpPr>
          <p:spPr>
            <a:xfrm>
              <a:off x="152399" y="1556331"/>
              <a:ext cx="1413849" cy="509058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scene3d>
              <a:camera prst="orthographicFront"/>
              <a:lightRig rig="sof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106680" y="1719143"/>
              <a:ext cx="14138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Training Video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0" name="Right Arrow 199"/>
          <p:cNvSpPr/>
          <p:nvPr/>
        </p:nvSpPr>
        <p:spPr>
          <a:xfrm>
            <a:off x="1735840" y="4698259"/>
            <a:ext cx="185920" cy="1229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ight Arrow 200"/>
          <p:cNvSpPr/>
          <p:nvPr/>
        </p:nvSpPr>
        <p:spPr>
          <a:xfrm>
            <a:off x="1676400" y="1702944"/>
            <a:ext cx="185920" cy="1229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2" name="Group 201"/>
          <p:cNvGrpSpPr/>
          <p:nvPr/>
        </p:nvGrpSpPr>
        <p:grpSpPr>
          <a:xfrm>
            <a:off x="106680" y="1556331"/>
            <a:ext cx="1459568" cy="509058"/>
            <a:chOff x="106680" y="1556331"/>
            <a:chExt cx="1459568" cy="509058"/>
          </a:xfrm>
        </p:grpSpPr>
        <p:sp>
          <p:nvSpPr>
            <p:cNvPr id="203" name="Cube 202"/>
            <p:cNvSpPr/>
            <p:nvPr/>
          </p:nvSpPr>
          <p:spPr>
            <a:xfrm>
              <a:off x="152399" y="1556331"/>
              <a:ext cx="1413849" cy="509058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scene3d>
              <a:camera prst="orthographicFront"/>
              <a:lightRig rig="sof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106680" y="1719143"/>
              <a:ext cx="14138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Training Video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50640" y="256123"/>
            <a:ext cx="3303148" cy="461665"/>
          </a:xfrm>
          <a:prstGeom prst="rect">
            <a:avLst/>
          </a:prstGeom>
          <a:solidFill>
            <a:srgbClr val="E6905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Tree Structure Discovery</a:t>
            </a:r>
            <a:endParaRPr lang="en-US" sz="2400" b="1" dirty="0"/>
          </a:p>
        </p:txBody>
      </p:sp>
      <p:sp>
        <p:nvSpPr>
          <p:cNvPr id="289" name="TextBox 288"/>
          <p:cNvSpPr txBox="1"/>
          <p:nvPr/>
        </p:nvSpPr>
        <p:spPr>
          <a:xfrm>
            <a:off x="2833097" y="2512915"/>
            <a:ext cx="10711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… </a:t>
            </a:r>
            <a:endParaRPr lang="en-US" sz="6600" dirty="0"/>
          </a:p>
        </p:txBody>
      </p:sp>
      <p:grpSp>
        <p:nvGrpSpPr>
          <p:cNvPr id="290" name="Group 289"/>
          <p:cNvGrpSpPr/>
          <p:nvPr/>
        </p:nvGrpSpPr>
        <p:grpSpPr>
          <a:xfrm>
            <a:off x="2331624" y="3861385"/>
            <a:ext cx="3028700" cy="2053986"/>
            <a:chOff x="2305300" y="3889614"/>
            <a:chExt cx="3028700" cy="2053986"/>
          </a:xfrm>
        </p:grpSpPr>
        <p:cxnSp>
          <p:nvCxnSpPr>
            <p:cNvPr id="334" name="Straight Arrow Connector 333"/>
            <p:cNvCxnSpPr>
              <a:endCxn id="362" idx="0"/>
            </p:cNvCxnSpPr>
            <p:nvPr/>
          </p:nvCxnSpPr>
          <p:spPr>
            <a:xfrm>
              <a:off x="2552700" y="4572000"/>
              <a:ext cx="76200" cy="509457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Arrow Connector 334"/>
            <p:cNvCxnSpPr/>
            <p:nvPr/>
          </p:nvCxnSpPr>
          <p:spPr>
            <a:xfrm>
              <a:off x="2552700" y="4572000"/>
              <a:ext cx="495300" cy="344036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/>
            <p:cNvCxnSpPr>
              <a:endCxn id="366" idx="1"/>
            </p:cNvCxnSpPr>
            <p:nvPr/>
          </p:nvCxnSpPr>
          <p:spPr>
            <a:xfrm>
              <a:off x="3581400" y="4343400"/>
              <a:ext cx="421015" cy="42101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Arrow Connector 336"/>
            <p:cNvCxnSpPr/>
            <p:nvPr/>
          </p:nvCxnSpPr>
          <p:spPr>
            <a:xfrm>
              <a:off x="2512545" y="4641017"/>
              <a:ext cx="76450" cy="422514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Arrow Connector 337"/>
            <p:cNvCxnSpPr/>
            <p:nvPr/>
          </p:nvCxnSpPr>
          <p:spPr>
            <a:xfrm flipV="1">
              <a:off x="2829744" y="5059680"/>
              <a:ext cx="218256" cy="121920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/>
            <p:cNvCxnSpPr/>
            <p:nvPr/>
          </p:nvCxnSpPr>
          <p:spPr>
            <a:xfrm flipH="1">
              <a:off x="2806773" y="5012491"/>
              <a:ext cx="241228" cy="140406"/>
            </a:xfrm>
            <a:prstGeom prst="straightConnector1">
              <a:avLst/>
            </a:prstGeom>
            <a:ln w="12700">
              <a:solidFill>
                <a:srgbClr val="FFCC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/>
            <p:nvPr/>
          </p:nvCxnSpPr>
          <p:spPr>
            <a:xfrm>
              <a:off x="2626384" y="4577687"/>
              <a:ext cx="399800" cy="284320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Arrow Connector 340"/>
            <p:cNvCxnSpPr/>
            <p:nvPr/>
          </p:nvCxnSpPr>
          <p:spPr>
            <a:xfrm flipH="1">
              <a:off x="3257219" y="4454627"/>
              <a:ext cx="95581" cy="285619"/>
            </a:xfrm>
            <a:prstGeom prst="straightConnector1">
              <a:avLst/>
            </a:prstGeom>
            <a:ln w="12700">
              <a:solidFill>
                <a:srgbClr val="FFCC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Arrow Connector 341"/>
            <p:cNvCxnSpPr/>
            <p:nvPr/>
          </p:nvCxnSpPr>
          <p:spPr>
            <a:xfrm>
              <a:off x="3604936" y="4295900"/>
              <a:ext cx="421272" cy="444722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/>
            <p:cNvCxnSpPr/>
            <p:nvPr/>
          </p:nvCxnSpPr>
          <p:spPr>
            <a:xfrm>
              <a:off x="4314434" y="5096953"/>
              <a:ext cx="409966" cy="16895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/>
            <p:cNvCxnSpPr/>
            <p:nvPr/>
          </p:nvCxnSpPr>
          <p:spPr>
            <a:xfrm>
              <a:off x="4318572" y="5066442"/>
              <a:ext cx="409966" cy="16895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/>
            <p:cNvCxnSpPr/>
            <p:nvPr/>
          </p:nvCxnSpPr>
          <p:spPr>
            <a:xfrm flipH="1">
              <a:off x="3199878" y="4423710"/>
              <a:ext cx="125138" cy="346180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/>
            <p:nvPr/>
          </p:nvCxnSpPr>
          <p:spPr>
            <a:xfrm flipH="1">
              <a:off x="2657154" y="4426413"/>
              <a:ext cx="639248" cy="636666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/>
            <p:cNvCxnSpPr/>
            <p:nvPr/>
          </p:nvCxnSpPr>
          <p:spPr>
            <a:xfrm>
              <a:off x="3512557" y="4423014"/>
              <a:ext cx="215867" cy="987186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>
              <a:endCxn id="360" idx="4"/>
            </p:cNvCxnSpPr>
            <p:nvPr/>
          </p:nvCxnSpPr>
          <p:spPr>
            <a:xfrm flipH="1" flipV="1">
              <a:off x="3330801" y="5279191"/>
              <a:ext cx="169921" cy="148577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/>
            <p:nvPr/>
          </p:nvCxnSpPr>
          <p:spPr>
            <a:xfrm flipH="1" flipV="1">
              <a:off x="3311420" y="5317902"/>
              <a:ext cx="189303" cy="168498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Arrow Connector 349"/>
            <p:cNvCxnSpPr/>
            <p:nvPr/>
          </p:nvCxnSpPr>
          <p:spPr>
            <a:xfrm flipV="1">
              <a:off x="3816638" y="5167248"/>
              <a:ext cx="145762" cy="244850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/>
            <p:nvPr/>
          </p:nvCxnSpPr>
          <p:spPr>
            <a:xfrm flipV="1">
              <a:off x="3823276" y="5181600"/>
              <a:ext cx="996544" cy="332084"/>
            </a:xfrm>
            <a:prstGeom prst="straightConnector1">
              <a:avLst/>
            </a:prstGeom>
            <a:ln w="12700">
              <a:solidFill>
                <a:srgbClr val="3366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Arrow Connector 351"/>
            <p:cNvCxnSpPr/>
            <p:nvPr/>
          </p:nvCxnSpPr>
          <p:spPr>
            <a:xfrm flipV="1">
              <a:off x="3823276" y="5186772"/>
              <a:ext cx="1058179" cy="362401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3" name="Group 352"/>
            <p:cNvGrpSpPr/>
            <p:nvPr/>
          </p:nvGrpSpPr>
          <p:grpSpPr>
            <a:xfrm>
              <a:off x="2305300" y="4040888"/>
              <a:ext cx="533400" cy="533400"/>
              <a:chOff x="7192158" y="1196088"/>
              <a:chExt cx="533400" cy="533400"/>
            </a:xfrm>
          </p:grpSpPr>
          <p:sp>
            <p:nvSpPr>
              <p:cNvPr id="372" name="Oval 371"/>
              <p:cNvSpPr/>
              <p:nvPr/>
            </p:nvSpPr>
            <p:spPr>
              <a:xfrm>
                <a:off x="7192158" y="1196088"/>
                <a:ext cx="533400" cy="533400"/>
              </a:xfrm>
              <a:prstGeom prst="ellipse">
                <a:avLst/>
              </a:prstGeom>
              <a:solidFill>
                <a:srgbClr val="9933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TextBox 372"/>
              <p:cNvSpPr txBox="1"/>
              <p:nvPr/>
            </p:nvSpPr>
            <p:spPr>
              <a:xfrm>
                <a:off x="7250282" y="1266434"/>
                <a:ext cx="3962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</a:t>
                </a:r>
                <a:endParaRPr lang="en-US" dirty="0"/>
              </a:p>
            </p:txBody>
          </p:sp>
        </p:grpSp>
        <p:grpSp>
          <p:nvGrpSpPr>
            <p:cNvPr id="354" name="Group 353"/>
            <p:cNvGrpSpPr/>
            <p:nvPr/>
          </p:nvGrpSpPr>
          <p:grpSpPr>
            <a:xfrm>
              <a:off x="3128158" y="3889614"/>
              <a:ext cx="533400" cy="533400"/>
              <a:chOff x="7192158" y="1196088"/>
              <a:chExt cx="533400" cy="533400"/>
            </a:xfrm>
          </p:grpSpPr>
          <p:sp>
            <p:nvSpPr>
              <p:cNvPr id="370" name="Oval 369"/>
              <p:cNvSpPr/>
              <p:nvPr/>
            </p:nvSpPr>
            <p:spPr>
              <a:xfrm>
                <a:off x="7192158" y="1196088"/>
                <a:ext cx="533400" cy="533400"/>
              </a:xfrm>
              <a:prstGeom prst="ellipse">
                <a:avLst/>
              </a:prstGeom>
              <a:solidFill>
                <a:srgbClr val="9933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TextBox 370"/>
              <p:cNvSpPr txBox="1"/>
              <p:nvPr/>
            </p:nvSpPr>
            <p:spPr>
              <a:xfrm>
                <a:off x="7250282" y="1266434"/>
                <a:ext cx="41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12</a:t>
                </a:r>
                <a:endParaRPr lang="en-US" dirty="0"/>
              </a:p>
            </p:txBody>
          </p:sp>
        </p:grpSp>
        <p:grpSp>
          <p:nvGrpSpPr>
            <p:cNvPr id="355" name="Group 354"/>
            <p:cNvGrpSpPr/>
            <p:nvPr/>
          </p:nvGrpSpPr>
          <p:grpSpPr>
            <a:xfrm>
              <a:off x="4800600" y="4724400"/>
              <a:ext cx="533400" cy="533400"/>
              <a:chOff x="6324600" y="2045844"/>
              <a:chExt cx="533400" cy="533400"/>
            </a:xfrm>
          </p:grpSpPr>
          <p:sp>
            <p:nvSpPr>
              <p:cNvPr id="368" name="Oval 367"/>
              <p:cNvSpPr/>
              <p:nvPr/>
            </p:nvSpPr>
            <p:spPr>
              <a:xfrm>
                <a:off x="6324600" y="2045844"/>
                <a:ext cx="533400" cy="533400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TextBox 368"/>
              <p:cNvSpPr txBox="1"/>
              <p:nvPr/>
            </p:nvSpPr>
            <p:spPr>
              <a:xfrm>
                <a:off x="6392524" y="2125324"/>
                <a:ext cx="41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  <a:r>
                  <a:rPr lang="en-US" dirty="0" smtClean="0"/>
                  <a:t>7</a:t>
                </a:r>
                <a:endParaRPr lang="en-US" dirty="0"/>
              </a:p>
            </p:txBody>
          </p:sp>
        </p:grpSp>
        <p:grpSp>
          <p:nvGrpSpPr>
            <p:cNvPr id="356" name="Group 355"/>
            <p:cNvGrpSpPr/>
            <p:nvPr/>
          </p:nvGrpSpPr>
          <p:grpSpPr>
            <a:xfrm>
              <a:off x="3924300" y="4686300"/>
              <a:ext cx="533400" cy="533400"/>
              <a:chOff x="6324600" y="2045844"/>
              <a:chExt cx="533400" cy="533400"/>
            </a:xfrm>
          </p:grpSpPr>
          <p:sp>
            <p:nvSpPr>
              <p:cNvPr id="366" name="Oval 365"/>
              <p:cNvSpPr/>
              <p:nvPr/>
            </p:nvSpPr>
            <p:spPr>
              <a:xfrm>
                <a:off x="6324600" y="2045844"/>
                <a:ext cx="533400" cy="533400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TextBox 366"/>
              <p:cNvSpPr txBox="1"/>
              <p:nvPr/>
            </p:nvSpPr>
            <p:spPr>
              <a:xfrm>
                <a:off x="6392524" y="2125324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</a:t>
                </a:r>
                <a:endParaRPr lang="en-US" dirty="0"/>
              </a:p>
            </p:txBody>
          </p:sp>
        </p:grpSp>
        <p:grpSp>
          <p:nvGrpSpPr>
            <p:cNvPr id="357" name="Group 356"/>
            <p:cNvGrpSpPr/>
            <p:nvPr/>
          </p:nvGrpSpPr>
          <p:grpSpPr>
            <a:xfrm>
              <a:off x="3429000" y="5410200"/>
              <a:ext cx="533400" cy="533400"/>
              <a:chOff x="6324600" y="2045844"/>
              <a:chExt cx="533400" cy="533400"/>
            </a:xfrm>
          </p:grpSpPr>
          <p:sp>
            <p:nvSpPr>
              <p:cNvPr id="364" name="Oval 363"/>
              <p:cNvSpPr/>
              <p:nvPr/>
            </p:nvSpPr>
            <p:spPr>
              <a:xfrm>
                <a:off x="6324600" y="2045844"/>
                <a:ext cx="533400" cy="533400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TextBox 364"/>
              <p:cNvSpPr txBox="1"/>
              <p:nvPr/>
            </p:nvSpPr>
            <p:spPr>
              <a:xfrm>
                <a:off x="6392524" y="2125324"/>
                <a:ext cx="41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23</a:t>
                </a:r>
                <a:endParaRPr lang="en-US" dirty="0"/>
              </a:p>
            </p:txBody>
          </p:sp>
        </p:grpSp>
        <p:grpSp>
          <p:nvGrpSpPr>
            <p:cNvPr id="358" name="Group 357"/>
            <p:cNvGrpSpPr/>
            <p:nvPr/>
          </p:nvGrpSpPr>
          <p:grpSpPr>
            <a:xfrm>
              <a:off x="2362200" y="5081457"/>
              <a:ext cx="533400" cy="533400"/>
              <a:chOff x="6324600" y="2045844"/>
              <a:chExt cx="533400" cy="533400"/>
            </a:xfrm>
          </p:grpSpPr>
          <p:sp>
            <p:nvSpPr>
              <p:cNvPr id="362" name="Oval 361"/>
              <p:cNvSpPr/>
              <p:nvPr/>
            </p:nvSpPr>
            <p:spPr>
              <a:xfrm>
                <a:off x="6324600" y="2045844"/>
                <a:ext cx="533400" cy="533400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TextBox 362"/>
              <p:cNvSpPr txBox="1"/>
              <p:nvPr/>
            </p:nvSpPr>
            <p:spPr>
              <a:xfrm>
                <a:off x="6392524" y="2125324"/>
                <a:ext cx="3962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27</a:t>
                </a:r>
                <a:endParaRPr lang="en-US" dirty="0"/>
              </a:p>
            </p:txBody>
          </p:sp>
        </p:grpSp>
        <p:grpSp>
          <p:nvGrpSpPr>
            <p:cNvPr id="359" name="Group 358"/>
            <p:cNvGrpSpPr/>
            <p:nvPr/>
          </p:nvGrpSpPr>
          <p:grpSpPr>
            <a:xfrm>
              <a:off x="3064101" y="4745791"/>
              <a:ext cx="533400" cy="533400"/>
              <a:chOff x="6324600" y="2045844"/>
              <a:chExt cx="533400" cy="533400"/>
            </a:xfrm>
          </p:grpSpPr>
          <p:sp>
            <p:nvSpPr>
              <p:cNvPr id="360" name="Oval 359"/>
              <p:cNvSpPr/>
              <p:nvPr/>
            </p:nvSpPr>
            <p:spPr>
              <a:xfrm>
                <a:off x="6324600" y="2045844"/>
                <a:ext cx="533400" cy="533400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TextBox 360"/>
              <p:cNvSpPr txBox="1"/>
              <p:nvPr/>
            </p:nvSpPr>
            <p:spPr>
              <a:xfrm>
                <a:off x="6392524" y="2125324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</p:grpSp>
      </p:grpSp>
      <p:cxnSp>
        <p:nvCxnSpPr>
          <p:cNvPr id="291" name="Straight Arrow Connector 290"/>
          <p:cNvCxnSpPr/>
          <p:nvPr/>
        </p:nvCxnSpPr>
        <p:spPr>
          <a:xfrm>
            <a:off x="3579110" y="4377390"/>
            <a:ext cx="215867" cy="987186"/>
          </a:xfrm>
          <a:prstGeom prst="straightConnector1">
            <a:avLst/>
          </a:prstGeom>
          <a:ln w="12700">
            <a:solidFill>
              <a:srgbClr val="FFCC00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2" name="Group 291"/>
          <p:cNvGrpSpPr/>
          <p:nvPr/>
        </p:nvGrpSpPr>
        <p:grpSpPr>
          <a:xfrm>
            <a:off x="2111300" y="934571"/>
            <a:ext cx="3020424" cy="1730699"/>
            <a:chOff x="2237376" y="973190"/>
            <a:chExt cx="3020424" cy="1730699"/>
          </a:xfrm>
        </p:grpSpPr>
        <p:grpSp>
          <p:nvGrpSpPr>
            <p:cNvPr id="293" name="Group 292"/>
            <p:cNvGrpSpPr/>
            <p:nvPr/>
          </p:nvGrpSpPr>
          <p:grpSpPr>
            <a:xfrm>
              <a:off x="2393221" y="1273880"/>
              <a:ext cx="2543227" cy="1248555"/>
              <a:chOff x="2164621" y="790136"/>
              <a:chExt cx="2543227" cy="1248555"/>
            </a:xfrm>
          </p:grpSpPr>
          <p:cxnSp>
            <p:nvCxnSpPr>
              <p:cNvPr id="315" name="Straight Arrow Connector 314"/>
              <p:cNvCxnSpPr/>
              <p:nvPr/>
            </p:nvCxnSpPr>
            <p:spPr>
              <a:xfrm flipH="1">
                <a:off x="2209800" y="1219200"/>
                <a:ext cx="114300" cy="467545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Arrow Connector 315"/>
              <p:cNvCxnSpPr/>
              <p:nvPr/>
            </p:nvCxnSpPr>
            <p:spPr>
              <a:xfrm>
                <a:off x="2324100" y="1219200"/>
                <a:ext cx="723900" cy="457200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Arrow Connector 316"/>
              <p:cNvCxnSpPr>
                <a:stCxn id="313" idx="6"/>
              </p:cNvCxnSpPr>
              <p:nvPr/>
            </p:nvCxnSpPr>
            <p:spPr>
              <a:xfrm flipV="1">
                <a:off x="2601144" y="838200"/>
                <a:ext cx="599256" cy="114300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Arrow Connector 317"/>
              <p:cNvCxnSpPr>
                <a:endCxn id="309" idx="2"/>
              </p:cNvCxnSpPr>
              <p:nvPr/>
            </p:nvCxnSpPr>
            <p:spPr>
              <a:xfrm>
                <a:off x="3657600" y="876300"/>
                <a:ext cx="550293" cy="31913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Arrow Connector 318"/>
              <p:cNvCxnSpPr/>
              <p:nvPr/>
            </p:nvCxnSpPr>
            <p:spPr>
              <a:xfrm flipH="1">
                <a:off x="3048000" y="990600"/>
                <a:ext cx="304800" cy="685800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Arrow Connector 319"/>
              <p:cNvCxnSpPr/>
              <p:nvPr/>
            </p:nvCxnSpPr>
            <p:spPr>
              <a:xfrm>
                <a:off x="3352800" y="990600"/>
                <a:ext cx="470477" cy="651114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Arrow Connector 320"/>
              <p:cNvCxnSpPr>
                <a:endCxn id="303" idx="0"/>
              </p:cNvCxnSpPr>
              <p:nvPr/>
            </p:nvCxnSpPr>
            <p:spPr>
              <a:xfrm flipH="1">
                <a:off x="3924300" y="1219200"/>
                <a:ext cx="495300" cy="430656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Arrow Connector 321"/>
              <p:cNvCxnSpPr/>
              <p:nvPr/>
            </p:nvCxnSpPr>
            <p:spPr>
              <a:xfrm>
                <a:off x="4443393" y="1219200"/>
                <a:ext cx="233255" cy="419928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Arrow Connector 322"/>
              <p:cNvCxnSpPr/>
              <p:nvPr/>
            </p:nvCxnSpPr>
            <p:spPr>
              <a:xfrm flipH="1">
                <a:off x="2164621" y="1245744"/>
                <a:ext cx="103909" cy="467545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Arrow Connector 323"/>
              <p:cNvCxnSpPr/>
              <p:nvPr/>
            </p:nvCxnSpPr>
            <p:spPr>
              <a:xfrm flipV="1">
                <a:off x="2534994" y="1927948"/>
                <a:ext cx="322833" cy="110743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Arrow Connector 324"/>
              <p:cNvCxnSpPr/>
              <p:nvPr/>
            </p:nvCxnSpPr>
            <p:spPr>
              <a:xfrm flipH="1">
                <a:off x="2547582" y="1888268"/>
                <a:ext cx="317427" cy="115723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Arrow Connector 325"/>
              <p:cNvCxnSpPr/>
              <p:nvPr/>
            </p:nvCxnSpPr>
            <p:spPr>
              <a:xfrm>
                <a:off x="2324100" y="1245744"/>
                <a:ext cx="723900" cy="463671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Arrow Connector 326"/>
              <p:cNvCxnSpPr/>
              <p:nvPr/>
            </p:nvCxnSpPr>
            <p:spPr>
              <a:xfrm flipV="1">
                <a:off x="2601144" y="790136"/>
                <a:ext cx="561156" cy="127372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Arrow Connector 327"/>
              <p:cNvCxnSpPr/>
              <p:nvPr/>
            </p:nvCxnSpPr>
            <p:spPr>
              <a:xfrm>
                <a:off x="3657600" y="921436"/>
                <a:ext cx="533400" cy="28229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Arrow Connector 328"/>
              <p:cNvCxnSpPr/>
              <p:nvPr/>
            </p:nvCxnSpPr>
            <p:spPr>
              <a:xfrm flipH="1">
                <a:off x="3914454" y="1219200"/>
                <a:ext cx="428946" cy="390674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Arrow Connector 329"/>
              <p:cNvCxnSpPr/>
              <p:nvPr/>
            </p:nvCxnSpPr>
            <p:spPr>
              <a:xfrm>
                <a:off x="3415723" y="990600"/>
                <a:ext cx="470477" cy="651114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Arrow Connector 330"/>
              <p:cNvCxnSpPr/>
              <p:nvPr/>
            </p:nvCxnSpPr>
            <p:spPr>
              <a:xfrm>
                <a:off x="4474593" y="1202648"/>
                <a:ext cx="233255" cy="419928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Arrow Connector 331"/>
              <p:cNvCxnSpPr/>
              <p:nvPr/>
            </p:nvCxnSpPr>
            <p:spPr>
              <a:xfrm>
                <a:off x="4067214" y="1937196"/>
                <a:ext cx="409966" cy="16895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Arrow Connector 332"/>
              <p:cNvCxnSpPr/>
              <p:nvPr/>
            </p:nvCxnSpPr>
            <p:spPr>
              <a:xfrm>
                <a:off x="4071352" y="1906685"/>
                <a:ext cx="409966" cy="16895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4" name="Group 293"/>
            <p:cNvGrpSpPr/>
            <p:nvPr/>
          </p:nvGrpSpPr>
          <p:grpSpPr>
            <a:xfrm>
              <a:off x="2296344" y="1169544"/>
              <a:ext cx="533400" cy="533400"/>
              <a:chOff x="7192158" y="1196088"/>
              <a:chExt cx="533400" cy="533400"/>
            </a:xfrm>
          </p:grpSpPr>
          <p:sp>
            <p:nvSpPr>
              <p:cNvPr id="313" name="Oval 312"/>
              <p:cNvSpPr/>
              <p:nvPr/>
            </p:nvSpPr>
            <p:spPr>
              <a:xfrm>
                <a:off x="7192158" y="1196088"/>
                <a:ext cx="533400" cy="533400"/>
              </a:xfrm>
              <a:prstGeom prst="ellipse">
                <a:avLst/>
              </a:prstGeom>
              <a:solidFill>
                <a:srgbClr val="9933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TextBox 313"/>
              <p:cNvSpPr txBox="1"/>
              <p:nvPr/>
            </p:nvSpPr>
            <p:spPr>
              <a:xfrm>
                <a:off x="7296258" y="1266434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8</a:t>
                </a:r>
                <a:endParaRPr lang="en-US" dirty="0"/>
              </a:p>
            </p:txBody>
          </p:sp>
        </p:grpSp>
        <p:grpSp>
          <p:nvGrpSpPr>
            <p:cNvPr id="295" name="Group 294"/>
            <p:cNvGrpSpPr/>
            <p:nvPr/>
          </p:nvGrpSpPr>
          <p:grpSpPr>
            <a:xfrm>
              <a:off x="3390900" y="973190"/>
              <a:ext cx="533400" cy="533400"/>
              <a:chOff x="7192158" y="1196088"/>
              <a:chExt cx="533400" cy="533400"/>
            </a:xfrm>
          </p:grpSpPr>
          <p:sp>
            <p:nvSpPr>
              <p:cNvPr id="311" name="Oval 310"/>
              <p:cNvSpPr/>
              <p:nvPr/>
            </p:nvSpPr>
            <p:spPr>
              <a:xfrm>
                <a:off x="7192158" y="1196088"/>
                <a:ext cx="533400" cy="533400"/>
              </a:xfrm>
              <a:prstGeom prst="ellipse">
                <a:avLst/>
              </a:prstGeom>
              <a:solidFill>
                <a:srgbClr val="9933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TextBox 311"/>
              <p:cNvSpPr txBox="1"/>
              <p:nvPr/>
            </p:nvSpPr>
            <p:spPr>
              <a:xfrm>
                <a:off x="7291378" y="1266434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8</a:t>
                </a:r>
                <a:endParaRPr lang="en-US" dirty="0"/>
              </a:p>
            </p:txBody>
          </p:sp>
        </p:grpSp>
        <p:grpSp>
          <p:nvGrpSpPr>
            <p:cNvPr id="296" name="Group 295"/>
            <p:cNvGrpSpPr/>
            <p:nvPr/>
          </p:nvGrpSpPr>
          <p:grpSpPr>
            <a:xfrm>
              <a:off x="4436493" y="1125257"/>
              <a:ext cx="533400" cy="533400"/>
              <a:chOff x="7192158" y="1196088"/>
              <a:chExt cx="533400" cy="533400"/>
            </a:xfrm>
          </p:grpSpPr>
          <p:sp>
            <p:nvSpPr>
              <p:cNvPr id="309" name="Oval 308"/>
              <p:cNvSpPr/>
              <p:nvPr/>
            </p:nvSpPr>
            <p:spPr>
              <a:xfrm>
                <a:off x="7192158" y="1196088"/>
                <a:ext cx="533400" cy="533400"/>
              </a:xfrm>
              <a:prstGeom prst="ellipse">
                <a:avLst/>
              </a:prstGeom>
              <a:solidFill>
                <a:srgbClr val="9933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TextBox 309"/>
              <p:cNvSpPr txBox="1"/>
              <p:nvPr/>
            </p:nvSpPr>
            <p:spPr>
              <a:xfrm>
                <a:off x="7250282" y="1266434"/>
                <a:ext cx="41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17</a:t>
                </a:r>
                <a:endParaRPr lang="en-US" dirty="0"/>
              </a:p>
            </p:txBody>
          </p:sp>
        </p:grpSp>
        <p:grpSp>
          <p:nvGrpSpPr>
            <p:cNvPr id="297" name="Group 296"/>
            <p:cNvGrpSpPr/>
            <p:nvPr/>
          </p:nvGrpSpPr>
          <p:grpSpPr>
            <a:xfrm>
              <a:off x="2237376" y="2170489"/>
              <a:ext cx="533400" cy="533400"/>
              <a:chOff x="6324600" y="2045844"/>
              <a:chExt cx="533400" cy="533400"/>
            </a:xfrm>
          </p:grpSpPr>
          <p:sp>
            <p:nvSpPr>
              <p:cNvPr id="307" name="Oval 306"/>
              <p:cNvSpPr/>
              <p:nvPr/>
            </p:nvSpPr>
            <p:spPr>
              <a:xfrm>
                <a:off x="6324600" y="2045844"/>
                <a:ext cx="533400" cy="533400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TextBox 307"/>
              <p:cNvSpPr txBox="1"/>
              <p:nvPr/>
            </p:nvSpPr>
            <p:spPr>
              <a:xfrm>
                <a:off x="6392524" y="2125324"/>
                <a:ext cx="41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31</a:t>
                </a:r>
                <a:endParaRPr lang="en-US" dirty="0"/>
              </a:p>
            </p:txBody>
          </p:sp>
        </p:grpSp>
        <p:grpSp>
          <p:nvGrpSpPr>
            <p:cNvPr id="298" name="Group 297"/>
            <p:cNvGrpSpPr/>
            <p:nvPr/>
          </p:nvGrpSpPr>
          <p:grpSpPr>
            <a:xfrm>
              <a:off x="3110923" y="2170489"/>
              <a:ext cx="533400" cy="533400"/>
              <a:chOff x="6324600" y="2045844"/>
              <a:chExt cx="533400" cy="533400"/>
            </a:xfrm>
          </p:grpSpPr>
          <p:sp>
            <p:nvSpPr>
              <p:cNvPr id="305" name="Oval 304"/>
              <p:cNvSpPr/>
              <p:nvPr/>
            </p:nvSpPr>
            <p:spPr>
              <a:xfrm>
                <a:off x="6324600" y="2045844"/>
                <a:ext cx="533400" cy="533400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TextBox 305"/>
              <p:cNvSpPr txBox="1"/>
              <p:nvPr/>
            </p:nvSpPr>
            <p:spPr>
              <a:xfrm>
                <a:off x="6392524" y="2125324"/>
                <a:ext cx="41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31</a:t>
                </a:r>
                <a:endParaRPr lang="en-US" dirty="0"/>
              </a:p>
            </p:txBody>
          </p:sp>
        </p:grpSp>
        <p:grpSp>
          <p:nvGrpSpPr>
            <p:cNvPr id="299" name="Group 298"/>
            <p:cNvGrpSpPr/>
            <p:nvPr/>
          </p:nvGrpSpPr>
          <p:grpSpPr>
            <a:xfrm>
              <a:off x="3886200" y="2133600"/>
              <a:ext cx="533400" cy="533400"/>
              <a:chOff x="6324600" y="2045844"/>
              <a:chExt cx="533400" cy="533400"/>
            </a:xfrm>
          </p:grpSpPr>
          <p:sp>
            <p:nvSpPr>
              <p:cNvPr id="303" name="Oval 302"/>
              <p:cNvSpPr/>
              <p:nvPr/>
            </p:nvSpPr>
            <p:spPr>
              <a:xfrm>
                <a:off x="6324600" y="2045844"/>
                <a:ext cx="533400" cy="533400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TextBox 303"/>
              <p:cNvSpPr txBox="1"/>
              <p:nvPr/>
            </p:nvSpPr>
            <p:spPr>
              <a:xfrm>
                <a:off x="6392524" y="2125324"/>
                <a:ext cx="41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25</a:t>
                </a:r>
                <a:endParaRPr lang="en-US" dirty="0"/>
              </a:p>
            </p:txBody>
          </p:sp>
        </p:grpSp>
        <p:grpSp>
          <p:nvGrpSpPr>
            <p:cNvPr id="300" name="Group 299"/>
            <p:cNvGrpSpPr/>
            <p:nvPr/>
          </p:nvGrpSpPr>
          <p:grpSpPr>
            <a:xfrm>
              <a:off x="4724400" y="2133600"/>
              <a:ext cx="533400" cy="533400"/>
              <a:chOff x="6324600" y="2045844"/>
              <a:chExt cx="533400" cy="533400"/>
            </a:xfrm>
          </p:grpSpPr>
          <p:sp>
            <p:nvSpPr>
              <p:cNvPr id="301" name="Oval 300"/>
              <p:cNvSpPr/>
              <p:nvPr/>
            </p:nvSpPr>
            <p:spPr>
              <a:xfrm>
                <a:off x="6324600" y="2045844"/>
                <a:ext cx="533400" cy="533400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TextBox 301"/>
              <p:cNvSpPr txBox="1"/>
              <p:nvPr/>
            </p:nvSpPr>
            <p:spPr>
              <a:xfrm>
                <a:off x="6392524" y="2125324"/>
                <a:ext cx="41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25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924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roup 303"/>
          <p:cNvGrpSpPr/>
          <p:nvPr/>
        </p:nvGrpSpPr>
        <p:grpSpPr>
          <a:xfrm>
            <a:off x="6402179" y="2962243"/>
            <a:ext cx="2375698" cy="1398676"/>
            <a:chOff x="6402179" y="2962243"/>
            <a:chExt cx="2375698" cy="1398676"/>
          </a:xfrm>
        </p:grpSpPr>
        <p:sp>
          <p:nvSpPr>
            <p:cNvPr id="305" name="Oval 304"/>
            <p:cNvSpPr/>
            <p:nvPr/>
          </p:nvSpPr>
          <p:spPr>
            <a:xfrm>
              <a:off x="6781800" y="2977759"/>
              <a:ext cx="533400" cy="533400"/>
            </a:xfrm>
            <a:prstGeom prst="ellipse">
              <a:avLst/>
            </a:prstGeom>
            <a:solidFill>
              <a:srgbClr val="9933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8244477" y="3827519"/>
              <a:ext cx="533400" cy="53340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7725558" y="2962243"/>
              <a:ext cx="533400" cy="533400"/>
            </a:xfrm>
            <a:prstGeom prst="ellipse">
              <a:avLst/>
            </a:prstGeom>
            <a:solidFill>
              <a:srgbClr val="9933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6402179" y="3827515"/>
              <a:ext cx="533400" cy="53340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7315200" y="3816137"/>
              <a:ext cx="533400" cy="53340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0" name="Straight Arrow Connector 309"/>
            <p:cNvCxnSpPr>
              <a:stCxn id="305" idx="6"/>
              <a:endCxn id="307" idx="2"/>
            </p:cNvCxnSpPr>
            <p:nvPr/>
          </p:nvCxnSpPr>
          <p:spPr>
            <a:xfrm flipV="1">
              <a:off x="7315200" y="3228943"/>
              <a:ext cx="410358" cy="15516"/>
            </a:xfrm>
            <a:prstGeom prst="straightConnector1">
              <a:avLst/>
            </a:prstGeom>
            <a:ln w="12700">
              <a:solidFill>
                <a:srgbClr val="3366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Arrow Connector 310"/>
            <p:cNvCxnSpPr>
              <a:stCxn id="305" idx="4"/>
              <a:endCxn id="308" idx="0"/>
            </p:cNvCxnSpPr>
            <p:nvPr/>
          </p:nvCxnSpPr>
          <p:spPr>
            <a:xfrm flipH="1">
              <a:off x="6668879" y="3511159"/>
              <a:ext cx="379621" cy="316356"/>
            </a:xfrm>
            <a:prstGeom prst="straightConnector1">
              <a:avLst/>
            </a:prstGeom>
            <a:ln w="12700">
              <a:solidFill>
                <a:srgbClr val="FFCC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Arrow Connector 311"/>
            <p:cNvCxnSpPr>
              <a:stCxn id="309" idx="6"/>
              <a:endCxn id="306" idx="2"/>
            </p:cNvCxnSpPr>
            <p:nvPr/>
          </p:nvCxnSpPr>
          <p:spPr>
            <a:xfrm>
              <a:off x="7848600" y="4082837"/>
              <a:ext cx="395877" cy="11382"/>
            </a:xfrm>
            <a:prstGeom prst="straightConnector1">
              <a:avLst/>
            </a:prstGeom>
            <a:ln w="12700">
              <a:solidFill>
                <a:srgbClr val="3366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" name="TextBox 312"/>
            <p:cNvSpPr txBox="1"/>
            <p:nvPr/>
          </p:nvSpPr>
          <p:spPr>
            <a:xfrm>
              <a:off x="6477000" y="3924412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31</a:t>
              </a:r>
              <a:endParaRPr lang="en-US" dirty="0"/>
            </a:p>
          </p:txBody>
        </p:sp>
        <p:sp>
          <p:nvSpPr>
            <p:cNvPr id="314" name="TextBox 313"/>
            <p:cNvSpPr txBox="1"/>
            <p:nvPr/>
          </p:nvSpPr>
          <p:spPr>
            <a:xfrm>
              <a:off x="7392690" y="3892054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</a:t>
              </a:r>
              <a:endParaRPr lang="en-US" dirty="0"/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8341910" y="3916136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</a:t>
              </a:r>
              <a:endParaRPr lang="en-US" dirty="0"/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7808510" y="3049716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dirty="0" smtClean="0"/>
                <a:t>7</a:t>
              </a:r>
              <a:endParaRPr lang="en-US" dirty="0"/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6899380" y="3053854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  <p:cxnSp>
          <p:nvCxnSpPr>
            <p:cNvPr id="318" name="Straight Arrow Connector 317"/>
            <p:cNvCxnSpPr/>
            <p:nvPr/>
          </p:nvCxnSpPr>
          <p:spPr>
            <a:xfrm flipV="1">
              <a:off x="7315200" y="3274292"/>
              <a:ext cx="410358" cy="22718"/>
            </a:xfrm>
            <a:prstGeom prst="straightConnector1">
              <a:avLst/>
            </a:prstGeom>
            <a:ln w="12700">
              <a:solidFill>
                <a:srgbClr val="FFCC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/>
            <p:cNvCxnSpPr/>
            <p:nvPr/>
          </p:nvCxnSpPr>
          <p:spPr>
            <a:xfrm>
              <a:off x="7130554" y="3519152"/>
              <a:ext cx="533400" cy="304978"/>
            </a:xfrm>
            <a:prstGeom prst="straightConnector1">
              <a:avLst/>
            </a:prstGeom>
            <a:ln w="12700">
              <a:solidFill>
                <a:srgbClr val="3366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/>
            <p:cNvCxnSpPr/>
            <p:nvPr/>
          </p:nvCxnSpPr>
          <p:spPr>
            <a:xfrm flipH="1">
              <a:off x="6630779" y="3499498"/>
              <a:ext cx="379621" cy="316356"/>
            </a:xfrm>
            <a:prstGeom prst="straightConnector1">
              <a:avLst/>
            </a:prstGeom>
            <a:ln w="12700">
              <a:solidFill>
                <a:srgbClr val="3366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/>
            <p:cNvCxnSpPr/>
            <p:nvPr/>
          </p:nvCxnSpPr>
          <p:spPr>
            <a:xfrm>
              <a:off x="7848600" y="4134784"/>
              <a:ext cx="395877" cy="11382"/>
            </a:xfrm>
            <a:prstGeom prst="straightConnector1">
              <a:avLst/>
            </a:prstGeom>
            <a:ln w="12700">
              <a:solidFill>
                <a:srgbClr val="FFCC00"/>
              </a:solidFill>
              <a:headEnd type="triangl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TextBox 136"/>
          <p:cNvSpPr txBox="1"/>
          <p:nvPr/>
        </p:nvSpPr>
        <p:spPr>
          <a:xfrm>
            <a:off x="228600" y="2541144"/>
            <a:ext cx="10711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… </a:t>
            </a:r>
            <a:endParaRPr lang="en-US" sz="6600" dirty="0"/>
          </a:p>
        </p:txBody>
      </p:sp>
      <p:sp>
        <p:nvSpPr>
          <p:cNvPr id="141" name="TextBox 140"/>
          <p:cNvSpPr txBox="1"/>
          <p:nvPr/>
        </p:nvSpPr>
        <p:spPr>
          <a:xfrm>
            <a:off x="5867400" y="636144"/>
            <a:ext cx="318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Discovered Tree Structures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086600" y="4293744"/>
            <a:ext cx="10711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… </a:t>
            </a:r>
            <a:endParaRPr lang="en-US" sz="6600" dirty="0"/>
          </a:p>
        </p:txBody>
      </p:sp>
      <p:grpSp>
        <p:nvGrpSpPr>
          <p:cNvPr id="7" name="Group 6"/>
          <p:cNvGrpSpPr/>
          <p:nvPr/>
        </p:nvGrpSpPr>
        <p:grpSpPr>
          <a:xfrm>
            <a:off x="4419600" y="2895600"/>
            <a:ext cx="2154807" cy="1620785"/>
            <a:chOff x="4419600" y="2895600"/>
            <a:chExt cx="2154807" cy="1620785"/>
          </a:xfrm>
          <a:effectLst>
            <a:outerShdw blurRad="241300" dist="241300" dir="3900000" sx="102000" sy="102000" algn="ctr" rotWithShape="0">
              <a:prstClr val="black">
                <a:alpha val="45000"/>
              </a:prstClr>
            </a:outerShdw>
          </a:effectLst>
        </p:grpSpPr>
        <p:sp>
          <p:nvSpPr>
            <p:cNvPr id="6" name="Oval 5"/>
            <p:cNvSpPr/>
            <p:nvPr/>
          </p:nvSpPr>
          <p:spPr>
            <a:xfrm>
              <a:off x="4419600" y="2895600"/>
              <a:ext cx="2154807" cy="1620785"/>
            </a:xfrm>
            <a:prstGeom prst="ellipse">
              <a:avLst/>
            </a:prstGeom>
            <a:solidFill>
              <a:srgbClr val="E69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ight Arrow 189"/>
            <p:cNvSpPr/>
            <p:nvPr/>
          </p:nvSpPr>
          <p:spPr>
            <a:xfrm>
              <a:off x="4969894" y="3095142"/>
              <a:ext cx="853104" cy="37627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4728538" y="3530379"/>
              <a:ext cx="165782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tree mining,</a:t>
              </a:r>
            </a:p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ree clustering,</a:t>
              </a:r>
            </a:p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ree ranking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2D43-4C1C-4707-8AE0-44F51563E6AB}" type="datetime1">
              <a:rPr lang="en-US" smtClean="0"/>
              <a:t>6/4/15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26</a:t>
            </a:fld>
            <a:endParaRPr lang="en-US"/>
          </a:p>
        </p:txBody>
      </p:sp>
      <p:grpSp>
        <p:nvGrpSpPr>
          <p:cNvPr id="139" name="Group 138"/>
          <p:cNvGrpSpPr/>
          <p:nvPr/>
        </p:nvGrpSpPr>
        <p:grpSpPr>
          <a:xfrm>
            <a:off x="83820" y="4505517"/>
            <a:ext cx="1459568" cy="509058"/>
            <a:chOff x="106680" y="1556331"/>
            <a:chExt cx="1459568" cy="509058"/>
          </a:xfrm>
        </p:grpSpPr>
        <p:sp>
          <p:nvSpPr>
            <p:cNvPr id="160" name="Cube 159"/>
            <p:cNvSpPr/>
            <p:nvPr/>
          </p:nvSpPr>
          <p:spPr>
            <a:xfrm>
              <a:off x="152399" y="1556331"/>
              <a:ext cx="1413849" cy="509058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scene3d>
              <a:camera prst="orthographicFront"/>
              <a:lightRig rig="sof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106680" y="1719143"/>
              <a:ext cx="14138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Training Video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0" name="Right Arrow 199"/>
          <p:cNvSpPr/>
          <p:nvPr/>
        </p:nvSpPr>
        <p:spPr>
          <a:xfrm>
            <a:off x="1735840" y="4698259"/>
            <a:ext cx="185920" cy="1229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ight Arrow 200"/>
          <p:cNvSpPr/>
          <p:nvPr/>
        </p:nvSpPr>
        <p:spPr>
          <a:xfrm>
            <a:off x="1676400" y="1702944"/>
            <a:ext cx="185920" cy="1229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2" name="Group 201"/>
          <p:cNvGrpSpPr/>
          <p:nvPr/>
        </p:nvGrpSpPr>
        <p:grpSpPr>
          <a:xfrm>
            <a:off x="106680" y="1556331"/>
            <a:ext cx="1459568" cy="509058"/>
            <a:chOff x="106680" y="1556331"/>
            <a:chExt cx="1459568" cy="509058"/>
          </a:xfrm>
        </p:grpSpPr>
        <p:sp>
          <p:nvSpPr>
            <p:cNvPr id="203" name="Cube 202"/>
            <p:cNvSpPr/>
            <p:nvPr/>
          </p:nvSpPr>
          <p:spPr>
            <a:xfrm>
              <a:off x="152399" y="1556331"/>
              <a:ext cx="1413849" cy="509058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scene3d>
              <a:camera prst="orthographicFront"/>
              <a:lightRig rig="sof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106680" y="1719143"/>
              <a:ext cx="14138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Training Video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50640" y="256123"/>
            <a:ext cx="3303148" cy="461665"/>
          </a:xfrm>
          <a:prstGeom prst="rect">
            <a:avLst/>
          </a:prstGeom>
          <a:solidFill>
            <a:srgbClr val="E6905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Tree Structure Discovery</a:t>
            </a:r>
            <a:endParaRPr lang="en-US" sz="2400" b="1" dirty="0"/>
          </a:p>
        </p:txBody>
      </p:sp>
      <p:grpSp>
        <p:nvGrpSpPr>
          <p:cNvPr id="287" name="Group 286"/>
          <p:cNvGrpSpPr/>
          <p:nvPr/>
        </p:nvGrpSpPr>
        <p:grpSpPr>
          <a:xfrm>
            <a:off x="6324600" y="1196088"/>
            <a:ext cx="2286000" cy="1383156"/>
            <a:chOff x="6324600" y="1196088"/>
            <a:chExt cx="2286000" cy="1383156"/>
          </a:xfrm>
        </p:grpSpPr>
        <p:cxnSp>
          <p:nvCxnSpPr>
            <p:cNvPr id="288" name="Straight Arrow Connector 287"/>
            <p:cNvCxnSpPr/>
            <p:nvPr/>
          </p:nvCxnSpPr>
          <p:spPr>
            <a:xfrm flipH="1">
              <a:off x="6674430" y="1652539"/>
              <a:ext cx="678973" cy="394471"/>
            </a:xfrm>
            <a:prstGeom prst="straightConnector1">
              <a:avLst/>
            </a:prstGeom>
            <a:ln w="12700">
              <a:solidFill>
                <a:srgbClr val="FFCC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9" name="Oval 288"/>
            <p:cNvSpPr/>
            <p:nvPr/>
          </p:nvSpPr>
          <p:spPr>
            <a:xfrm>
              <a:off x="7183490" y="2045844"/>
              <a:ext cx="533400" cy="53340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8077200" y="2040848"/>
              <a:ext cx="533400" cy="53340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1" name="Straight Arrow Connector 290"/>
            <p:cNvCxnSpPr>
              <a:stCxn id="302" idx="3"/>
              <a:endCxn id="300" idx="0"/>
            </p:cNvCxnSpPr>
            <p:nvPr/>
          </p:nvCxnSpPr>
          <p:spPr>
            <a:xfrm flipH="1">
              <a:off x="6591300" y="1651373"/>
              <a:ext cx="678973" cy="394471"/>
            </a:xfrm>
            <a:prstGeom prst="straightConnector1">
              <a:avLst/>
            </a:prstGeom>
            <a:ln w="12700">
              <a:solidFill>
                <a:srgbClr val="3366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Arrow Connector 291"/>
            <p:cNvCxnSpPr>
              <a:stCxn id="302" idx="4"/>
              <a:endCxn id="289" idx="0"/>
            </p:cNvCxnSpPr>
            <p:nvPr/>
          </p:nvCxnSpPr>
          <p:spPr>
            <a:xfrm flipH="1">
              <a:off x="7450190" y="1729488"/>
              <a:ext cx="8668" cy="316356"/>
            </a:xfrm>
            <a:prstGeom prst="straightConnector1">
              <a:avLst/>
            </a:prstGeom>
            <a:ln w="12700">
              <a:solidFill>
                <a:srgbClr val="FFCC00"/>
              </a:solidFill>
              <a:headEnd type="triangl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/>
            <p:cNvCxnSpPr>
              <a:stCxn id="302" idx="5"/>
              <a:endCxn id="290" idx="0"/>
            </p:cNvCxnSpPr>
            <p:nvPr/>
          </p:nvCxnSpPr>
          <p:spPr>
            <a:xfrm>
              <a:off x="7647443" y="1651373"/>
              <a:ext cx="696457" cy="389475"/>
            </a:xfrm>
            <a:prstGeom prst="straightConnector1">
              <a:avLst/>
            </a:prstGeom>
            <a:ln w="12700">
              <a:solidFill>
                <a:srgbClr val="FFCC00"/>
              </a:soli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4" name="Group 293"/>
            <p:cNvGrpSpPr/>
            <p:nvPr/>
          </p:nvGrpSpPr>
          <p:grpSpPr>
            <a:xfrm>
              <a:off x="7192158" y="1196088"/>
              <a:ext cx="533400" cy="533400"/>
              <a:chOff x="7192158" y="1196088"/>
              <a:chExt cx="533400" cy="533400"/>
            </a:xfrm>
          </p:grpSpPr>
          <p:sp>
            <p:nvSpPr>
              <p:cNvPr id="302" name="Oval 301"/>
              <p:cNvSpPr/>
              <p:nvPr/>
            </p:nvSpPr>
            <p:spPr>
              <a:xfrm>
                <a:off x="7192158" y="1196088"/>
                <a:ext cx="533400" cy="533400"/>
              </a:xfrm>
              <a:prstGeom prst="ellipse">
                <a:avLst/>
              </a:prstGeom>
              <a:solidFill>
                <a:srgbClr val="9933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TextBox 302"/>
              <p:cNvSpPr txBox="1"/>
              <p:nvPr/>
            </p:nvSpPr>
            <p:spPr>
              <a:xfrm>
                <a:off x="7250282" y="1266434"/>
                <a:ext cx="3962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</a:t>
                </a:r>
                <a:endParaRPr lang="en-US" dirty="0"/>
              </a:p>
            </p:txBody>
          </p:sp>
        </p:grpSp>
        <p:sp>
          <p:nvSpPr>
            <p:cNvPr id="295" name="TextBox 294"/>
            <p:cNvSpPr txBox="1"/>
            <p:nvPr/>
          </p:nvSpPr>
          <p:spPr>
            <a:xfrm>
              <a:off x="7255552" y="2126294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33</a:t>
              </a:r>
              <a:endParaRPr lang="en-US" dirty="0"/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8153400" y="2117048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44</a:t>
              </a:r>
              <a:endParaRPr lang="en-US" dirty="0"/>
            </a:p>
          </p:txBody>
        </p:sp>
        <p:grpSp>
          <p:nvGrpSpPr>
            <p:cNvPr id="297" name="Group 296"/>
            <p:cNvGrpSpPr/>
            <p:nvPr/>
          </p:nvGrpSpPr>
          <p:grpSpPr>
            <a:xfrm>
              <a:off x="6324600" y="2045844"/>
              <a:ext cx="533400" cy="533400"/>
              <a:chOff x="6324600" y="2045844"/>
              <a:chExt cx="533400" cy="533400"/>
            </a:xfrm>
          </p:grpSpPr>
          <p:sp>
            <p:nvSpPr>
              <p:cNvPr id="300" name="Oval 299"/>
              <p:cNvSpPr/>
              <p:nvPr/>
            </p:nvSpPr>
            <p:spPr>
              <a:xfrm>
                <a:off x="6324600" y="2045844"/>
                <a:ext cx="533400" cy="533400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TextBox 300"/>
              <p:cNvSpPr txBox="1"/>
              <p:nvPr/>
            </p:nvSpPr>
            <p:spPr>
              <a:xfrm>
                <a:off x="6392524" y="2125324"/>
                <a:ext cx="3962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27</a:t>
                </a:r>
                <a:endParaRPr lang="en-US" dirty="0"/>
              </a:p>
            </p:txBody>
          </p:sp>
        </p:grpSp>
        <p:cxnSp>
          <p:nvCxnSpPr>
            <p:cNvPr id="298" name="Straight Arrow Connector 297"/>
            <p:cNvCxnSpPr/>
            <p:nvPr/>
          </p:nvCxnSpPr>
          <p:spPr>
            <a:xfrm>
              <a:off x="7696200" y="1634821"/>
              <a:ext cx="696457" cy="389475"/>
            </a:xfrm>
            <a:prstGeom prst="straightConnector1">
              <a:avLst/>
            </a:prstGeom>
            <a:ln w="12700">
              <a:solidFill>
                <a:srgbClr val="3366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Arrow Connector 298"/>
            <p:cNvCxnSpPr/>
            <p:nvPr/>
          </p:nvCxnSpPr>
          <p:spPr>
            <a:xfrm flipH="1">
              <a:off x="7502420" y="1734484"/>
              <a:ext cx="8668" cy="316356"/>
            </a:xfrm>
            <a:prstGeom prst="straightConnector1">
              <a:avLst/>
            </a:prstGeom>
            <a:ln w="12700">
              <a:solidFill>
                <a:srgbClr val="3366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4" name="Group 363"/>
          <p:cNvGrpSpPr/>
          <p:nvPr/>
        </p:nvGrpSpPr>
        <p:grpSpPr>
          <a:xfrm>
            <a:off x="2111300" y="934571"/>
            <a:ext cx="3249024" cy="4980800"/>
            <a:chOff x="5742576" y="934571"/>
            <a:chExt cx="3249024" cy="4980800"/>
          </a:xfrm>
        </p:grpSpPr>
        <p:sp>
          <p:nvSpPr>
            <p:cNvPr id="365" name="TextBox 364"/>
            <p:cNvSpPr txBox="1"/>
            <p:nvPr/>
          </p:nvSpPr>
          <p:spPr>
            <a:xfrm>
              <a:off x="6464373" y="2512915"/>
              <a:ext cx="107112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/>
                <a:t>… </a:t>
              </a:r>
              <a:endParaRPr lang="en-US" sz="6600" dirty="0"/>
            </a:p>
          </p:txBody>
        </p:sp>
        <p:grpSp>
          <p:nvGrpSpPr>
            <p:cNvPr id="366" name="Group 365"/>
            <p:cNvGrpSpPr/>
            <p:nvPr/>
          </p:nvGrpSpPr>
          <p:grpSpPr>
            <a:xfrm>
              <a:off x="5962900" y="3861385"/>
              <a:ext cx="3028700" cy="2053986"/>
              <a:chOff x="2305300" y="3889614"/>
              <a:chExt cx="3028700" cy="2053986"/>
            </a:xfrm>
          </p:grpSpPr>
          <p:cxnSp>
            <p:nvCxnSpPr>
              <p:cNvPr id="410" name="Straight Arrow Connector 409"/>
              <p:cNvCxnSpPr>
                <a:endCxn id="438" idx="0"/>
              </p:cNvCxnSpPr>
              <p:nvPr/>
            </p:nvCxnSpPr>
            <p:spPr>
              <a:xfrm>
                <a:off x="2552700" y="4572000"/>
                <a:ext cx="76200" cy="509457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Arrow Connector 410"/>
              <p:cNvCxnSpPr/>
              <p:nvPr/>
            </p:nvCxnSpPr>
            <p:spPr>
              <a:xfrm>
                <a:off x="2552700" y="4572000"/>
                <a:ext cx="495300" cy="344036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Arrow Connector 411"/>
              <p:cNvCxnSpPr>
                <a:endCxn id="442" idx="1"/>
              </p:cNvCxnSpPr>
              <p:nvPr/>
            </p:nvCxnSpPr>
            <p:spPr>
              <a:xfrm>
                <a:off x="3581400" y="4343400"/>
                <a:ext cx="421015" cy="421015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Arrow Connector 412"/>
              <p:cNvCxnSpPr/>
              <p:nvPr/>
            </p:nvCxnSpPr>
            <p:spPr>
              <a:xfrm>
                <a:off x="2512545" y="4641017"/>
                <a:ext cx="76450" cy="422514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Arrow Connector 413"/>
              <p:cNvCxnSpPr/>
              <p:nvPr/>
            </p:nvCxnSpPr>
            <p:spPr>
              <a:xfrm flipV="1">
                <a:off x="2829744" y="5059680"/>
                <a:ext cx="218256" cy="121920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Arrow Connector 414"/>
              <p:cNvCxnSpPr/>
              <p:nvPr/>
            </p:nvCxnSpPr>
            <p:spPr>
              <a:xfrm flipH="1">
                <a:off x="2806773" y="5012491"/>
                <a:ext cx="241228" cy="140406"/>
              </a:xfrm>
              <a:prstGeom prst="straightConnector1">
                <a:avLst/>
              </a:prstGeom>
              <a:ln w="12700">
                <a:solidFill>
                  <a:srgbClr val="FFCC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Arrow Connector 415"/>
              <p:cNvCxnSpPr/>
              <p:nvPr/>
            </p:nvCxnSpPr>
            <p:spPr>
              <a:xfrm>
                <a:off x="2626384" y="4577687"/>
                <a:ext cx="399800" cy="284320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Arrow Connector 416"/>
              <p:cNvCxnSpPr/>
              <p:nvPr/>
            </p:nvCxnSpPr>
            <p:spPr>
              <a:xfrm flipH="1">
                <a:off x="3257219" y="4454627"/>
                <a:ext cx="95581" cy="285619"/>
              </a:xfrm>
              <a:prstGeom prst="straightConnector1">
                <a:avLst/>
              </a:prstGeom>
              <a:ln w="12700">
                <a:solidFill>
                  <a:srgbClr val="FFCC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Arrow Connector 417"/>
              <p:cNvCxnSpPr/>
              <p:nvPr/>
            </p:nvCxnSpPr>
            <p:spPr>
              <a:xfrm>
                <a:off x="3604936" y="4295900"/>
                <a:ext cx="421272" cy="444722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Arrow Connector 418"/>
              <p:cNvCxnSpPr/>
              <p:nvPr/>
            </p:nvCxnSpPr>
            <p:spPr>
              <a:xfrm>
                <a:off x="4314434" y="5096953"/>
                <a:ext cx="409966" cy="16895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Arrow Connector 419"/>
              <p:cNvCxnSpPr/>
              <p:nvPr/>
            </p:nvCxnSpPr>
            <p:spPr>
              <a:xfrm>
                <a:off x="4318572" y="5066442"/>
                <a:ext cx="409966" cy="16895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Arrow Connector 420"/>
              <p:cNvCxnSpPr/>
              <p:nvPr/>
            </p:nvCxnSpPr>
            <p:spPr>
              <a:xfrm flipH="1">
                <a:off x="3199878" y="4423710"/>
                <a:ext cx="125138" cy="346180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Arrow Connector 421"/>
              <p:cNvCxnSpPr/>
              <p:nvPr/>
            </p:nvCxnSpPr>
            <p:spPr>
              <a:xfrm flipH="1">
                <a:off x="2657154" y="4426413"/>
                <a:ext cx="639248" cy="636666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Arrow Connector 422"/>
              <p:cNvCxnSpPr/>
              <p:nvPr/>
            </p:nvCxnSpPr>
            <p:spPr>
              <a:xfrm>
                <a:off x="3512557" y="4423014"/>
                <a:ext cx="215867" cy="987186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Arrow Connector 423"/>
              <p:cNvCxnSpPr>
                <a:endCxn id="436" idx="4"/>
              </p:cNvCxnSpPr>
              <p:nvPr/>
            </p:nvCxnSpPr>
            <p:spPr>
              <a:xfrm flipH="1" flipV="1">
                <a:off x="3330801" y="5279191"/>
                <a:ext cx="169921" cy="148577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Arrow Connector 424"/>
              <p:cNvCxnSpPr/>
              <p:nvPr/>
            </p:nvCxnSpPr>
            <p:spPr>
              <a:xfrm flipH="1" flipV="1">
                <a:off x="3311420" y="5317902"/>
                <a:ext cx="189303" cy="168498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Arrow Connector 425"/>
              <p:cNvCxnSpPr/>
              <p:nvPr/>
            </p:nvCxnSpPr>
            <p:spPr>
              <a:xfrm flipV="1">
                <a:off x="3816638" y="5167248"/>
                <a:ext cx="145762" cy="244850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Arrow Connector 426"/>
              <p:cNvCxnSpPr/>
              <p:nvPr/>
            </p:nvCxnSpPr>
            <p:spPr>
              <a:xfrm flipV="1">
                <a:off x="3823276" y="5181600"/>
                <a:ext cx="996544" cy="332084"/>
              </a:xfrm>
              <a:prstGeom prst="straightConnector1">
                <a:avLst/>
              </a:prstGeom>
              <a:ln w="12700">
                <a:solidFill>
                  <a:srgbClr val="3366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Arrow Connector 427"/>
              <p:cNvCxnSpPr/>
              <p:nvPr/>
            </p:nvCxnSpPr>
            <p:spPr>
              <a:xfrm flipV="1">
                <a:off x="3823276" y="5186772"/>
                <a:ext cx="1058179" cy="362401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9" name="Group 428"/>
              <p:cNvGrpSpPr/>
              <p:nvPr/>
            </p:nvGrpSpPr>
            <p:grpSpPr>
              <a:xfrm>
                <a:off x="2305300" y="4040888"/>
                <a:ext cx="533400" cy="533400"/>
                <a:chOff x="7192158" y="1196088"/>
                <a:chExt cx="533400" cy="533400"/>
              </a:xfrm>
            </p:grpSpPr>
            <p:sp>
              <p:nvSpPr>
                <p:cNvPr id="448" name="Oval 447"/>
                <p:cNvSpPr/>
                <p:nvPr/>
              </p:nvSpPr>
              <p:spPr>
                <a:xfrm>
                  <a:off x="7192158" y="1196088"/>
                  <a:ext cx="533400" cy="533400"/>
                </a:xfrm>
                <a:prstGeom prst="ellipse">
                  <a:avLst/>
                </a:prstGeom>
                <a:solidFill>
                  <a:srgbClr val="9933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9" name="TextBox 448"/>
                <p:cNvSpPr txBox="1"/>
                <p:nvPr/>
              </p:nvSpPr>
              <p:spPr>
                <a:xfrm>
                  <a:off x="7250282" y="1266434"/>
                  <a:ext cx="3962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10</a:t>
                  </a:r>
                  <a:endParaRPr lang="en-US" dirty="0"/>
                </a:p>
              </p:txBody>
            </p:sp>
          </p:grpSp>
          <p:grpSp>
            <p:nvGrpSpPr>
              <p:cNvPr id="430" name="Group 429"/>
              <p:cNvGrpSpPr/>
              <p:nvPr/>
            </p:nvGrpSpPr>
            <p:grpSpPr>
              <a:xfrm>
                <a:off x="3128158" y="3889614"/>
                <a:ext cx="533400" cy="533400"/>
                <a:chOff x="7192158" y="1196088"/>
                <a:chExt cx="533400" cy="533400"/>
              </a:xfrm>
            </p:grpSpPr>
            <p:sp>
              <p:nvSpPr>
                <p:cNvPr id="446" name="Oval 445"/>
                <p:cNvSpPr/>
                <p:nvPr/>
              </p:nvSpPr>
              <p:spPr>
                <a:xfrm>
                  <a:off x="7192158" y="1196088"/>
                  <a:ext cx="533400" cy="533400"/>
                </a:xfrm>
                <a:prstGeom prst="ellipse">
                  <a:avLst/>
                </a:prstGeom>
                <a:solidFill>
                  <a:srgbClr val="9933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7" name="TextBox 446"/>
                <p:cNvSpPr txBox="1"/>
                <p:nvPr/>
              </p:nvSpPr>
              <p:spPr>
                <a:xfrm>
                  <a:off x="7250282" y="1266434"/>
                  <a:ext cx="418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12</a:t>
                  </a:r>
                  <a:endParaRPr lang="en-US" dirty="0"/>
                </a:p>
              </p:txBody>
            </p:sp>
          </p:grpSp>
          <p:grpSp>
            <p:nvGrpSpPr>
              <p:cNvPr id="431" name="Group 430"/>
              <p:cNvGrpSpPr/>
              <p:nvPr/>
            </p:nvGrpSpPr>
            <p:grpSpPr>
              <a:xfrm>
                <a:off x="4800600" y="4724400"/>
                <a:ext cx="533400" cy="533400"/>
                <a:chOff x="6324600" y="2045844"/>
                <a:chExt cx="533400" cy="533400"/>
              </a:xfrm>
            </p:grpSpPr>
            <p:sp>
              <p:nvSpPr>
                <p:cNvPr id="444" name="Oval 443"/>
                <p:cNvSpPr/>
                <p:nvPr/>
              </p:nvSpPr>
              <p:spPr>
                <a:xfrm>
                  <a:off x="6324600" y="2045844"/>
                  <a:ext cx="533400" cy="533400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5" name="TextBox 444"/>
                <p:cNvSpPr txBox="1"/>
                <p:nvPr/>
              </p:nvSpPr>
              <p:spPr>
                <a:xfrm>
                  <a:off x="6392524" y="2125324"/>
                  <a:ext cx="418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</a:t>
                  </a:r>
                  <a:r>
                    <a:rPr lang="en-US" dirty="0" smtClean="0"/>
                    <a:t>7</a:t>
                  </a:r>
                  <a:endParaRPr lang="en-US" dirty="0"/>
                </a:p>
              </p:txBody>
            </p:sp>
          </p:grpSp>
          <p:grpSp>
            <p:nvGrpSpPr>
              <p:cNvPr id="432" name="Group 431"/>
              <p:cNvGrpSpPr/>
              <p:nvPr/>
            </p:nvGrpSpPr>
            <p:grpSpPr>
              <a:xfrm>
                <a:off x="3924300" y="4686300"/>
                <a:ext cx="533400" cy="533400"/>
                <a:chOff x="6324600" y="2045844"/>
                <a:chExt cx="533400" cy="533400"/>
              </a:xfrm>
            </p:grpSpPr>
            <p:sp>
              <p:nvSpPr>
                <p:cNvPr id="442" name="Oval 441"/>
                <p:cNvSpPr/>
                <p:nvPr/>
              </p:nvSpPr>
              <p:spPr>
                <a:xfrm>
                  <a:off x="6324600" y="2045844"/>
                  <a:ext cx="533400" cy="533400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3" name="TextBox 442"/>
                <p:cNvSpPr txBox="1"/>
                <p:nvPr/>
              </p:nvSpPr>
              <p:spPr>
                <a:xfrm>
                  <a:off x="6392524" y="2125324"/>
                  <a:ext cx="3016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7</a:t>
                  </a:r>
                  <a:endParaRPr lang="en-US" dirty="0"/>
                </a:p>
              </p:txBody>
            </p:sp>
          </p:grpSp>
          <p:grpSp>
            <p:nvGrpSpPr>
              <p:cNvPr id="433" name="Group 432"/>
              <p:cNvGrpSpPr/>
              <p:nvPr/>
            </p:nvGrpSpPr>
            <p:grpSpPr>
              <a:xfrm>
                <a:off x="3429000" y="5410200"/>
                <a:ext cx="533400" cy="533400"/>
                <a:chOff x="6324600" y="2045844"/>
                <a:chExt cx="533400" cy="533400"/>
              </a:xfrm>
            </p:grpSpPr>
            <p:sp>
              <p:nvSpPr>
                <p:cNvPr id="440" name="Oval 439"/>
                <p:cNvSpPr/>
                <p:nvPr/>
              </p:nvSpPr>
              <p:spPr>
                <a:xfrm>
                  <a:off x="6324600" y="2045844"/>
                  <a:ext cx="533400" cy="533400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1" name="TextBox 440"/>
                <p:cNvSpPr txBox="1"/>
                <p:nvPr/>
              </p:nvSpPr>
              <p:spPr>
                <a:xfrm>
                  <a:off x="6392524" y="2125324"/>
                  <a:ext cx="418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23</a:t>
                  </a:r>
                  <a:endParaRPr lang="en-US" dirty="0"/>
                </a:p>
              </p:txBody>
            </p:sp>
          </p:grpSp>
          <p:grpSp>
            <p:nvGrpSpPr>
              <p:cNvPr id="434" name="Group 433"/>
              <p:cNvGrpSpPr/>
              <p:nvPr/>
            </p:nvGrpSpPr>
            <p:grpSpPr>
              <a:xfrm>
                <a:off x="2362200" y="5081457"/>
                <a:ext cx="533400" cy="533400"/>
                <a:chOff x="6324600" y="2045844"/>
                <a:chExt cx="533400" cy="533400"/>
              </a:xfrm>
            </p:grpSpPr>
            <p:sp>
              <p:nvSpPr>
                <p:cNvPr id="438" name="Oval 437"/>
                <p:cNvSpPr/>
                <p:nvPr/>
              </p:nvSpPr>
              <p:spPr>
                <a:xfrm>
                  <a:off x="6324600" y="2045844"/>
                  <a:ext cx="533400" cy="533400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9" name="TextBox 438"/>
                <p:cNvSpPr txBox="1"/>
                <p:nvPr/>
              </p:nvSpPr>
              <p:spPr>
                <a:xfrm>
                  <a:off x="6392524" y="2125324"/>
                  <a:ext cx="3962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27</a:t>
                  </a:r>
                  <a:endParaRPr lang="en-US" dirty="0"/>
                </a:p>
              </p:txBody>
            </p:sp>
          </p:grpSp>
          <p:grpSp>
            <p:nvGrpSpPr>
              <p:cNvPr id="435" name="Group 434"/>
              <p:cNvGrpSpPr/>
              <p:nvPr/>
            </p:nvGrpSpPr>
            <p:grpSpPr>
              <a:xfrm>
                <a:off x="3064101" y="4745791"/>
                <a:ext cx="533400" cy="533400"/>
                <a:chOff x="6324600" y="2045844"/>
                <a:chExt cx="533400" cy="533400"/>
              </a:xfrm>
            </p:grpSpPr>
            <p:sp>
              <p:nvSpPr>
                <p:cNvPr id="436" name="Oval 435"/>
                <p:cNvSpPr/>
                <p:nvPr/>
              </p:nvSpPr>
              <p:spPr>
                <a:xfrm>
                  <a:off x="6324600" y="2045844"/>
                  <a:ext cx="533400" cy="533400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TextBox 436"/>
                <p:cNvSpPr txBox="1"/>
                <p:nvPr/>
              </p:nvSpPr>
              <p:spPr>
                <a:xfrm>
                  <a:off x="6392524" y="2125324"/>
                  <a:ext cx="3016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</a:t>
                  </a:r>
                  <a:endParaRPr lang="en-US" dirty="0"/>
                </a:p>
              </p:txBody>
            </p:sp>
          </p:grpSp>
        </p:grpSp>
        <p:cxnSp>
          <p:nvCxnSpPr>
            <p:cNvPr id="367" name="Straight Arrow Connector 366"/>
            <p:cNvCxnSpPr/>
            <p:nvPr/>
          </p:nvCxnSpPr>
          <p:spPr>
            <a:xfrm>
              <a:off x="7210386" y="4377390"/>
              <a:ext cx="215867" cy="987186"/>
            </a:xfrm>
            <a:prstGeom prst="straightConnector1">
              <a:avLst/>
            </a:prstGeom>
            <a:ln w="12700">
              <a:solidFill>
                <a:srgbClr val="FFCC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8" name="Group 367"/>
            <p:cNvGrpSpPr/>
            <p:nvPr/>
          </p:nvGrpSpPr>
          <p:grpSpPr>
            <a:xfrm>
              <a:off x="5742576" y="934571"/>
              <a:ext cx="3020424" cy="1730699"/>
              <a:chOff x="2237376" y="973190"/>
              <a:chExt cx="3020424" cy="1730699"/>
            </a:xfrm>
          </p:grpSpPr>
          <p:grpSp>
            <p:nvGrpSpPr>
              <p:cNvPr id="369" name="Group 368"/>
              <p:cNvGrpSpPr/>
              <p:nvPr/>
            </p:nvGrpSpPr>
            <p:grpSpPr>
              <a:xfrm>
                <a:off x="2393221" y="1273880"/>
                <a:ext cx="2543227" cy="1248555"/>
                <a:chOff x="2164621" y="790136"/>
                <a:chExt cx="2543227" cy="1248555"/>
              </a:xfrm>
            </p:grpSpPr>
            <p:cxnSp>
              <p:nvCxnSpPr>
                <p:cNvPr id="391" name="Straight Arrow Connector 390"/>
                <p:cNvCxnSpPr/>
                <p:nvPr/>
              </p:nvCxnSpPr>
              <p:spPr>
                <a:xfrm flipH="1">
                  <a:off x="2209800" y="1219200"/>
                  <a:ext cx="114300" cy="467545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Straight Arrow Connector 391"/>
                <p:cNvCxnSpPr/>
                <p:nvPr/>
              </p:nvCxnSpPr>
              <p:spPr>
                <a:xfrm>
                  <a:off x="2324100" y="1219200"/>
                  <a:ext cx="723900" cy="457200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Straight Arrow Connector 392"/>
                <p:cNvCxnSpPr>
                  <a:stCxn id="389" idx="6"/>
                </p:cNvCxnSpPr>
                <p:nvPr/>
              </p:nvCxnSpPr>
              <p:spPr>
                <a:xfrm flipV="1">
                  <a:off x="2601144" y="838200"/>
                  <a:ext cx="599256" cy="114300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Arrow Connector 393"/>
                <p:cNvCxnSpPr>
                  <a:endCxn id="385" idx="2"/>
                </p:cNvCxnSpPr>
                <p:nvPr/>
              </p:nvCxnSpPr>
              <p:spPr>
                <a:xfrm>
                  <a:off x="3657600" y="876300"/>
                  <a:ext cx="550293" cy="31913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Arrow Connector 394"/>
                <p:cNvCxnSpPr/>
                <p:nvPr/>
              </p:nvCxnSpPr>
              <p:spPr>
                <a:xfrm flipH="1">
                  <a:off x="3048000" y="990600"/>
                  <a:ext cx="304800" cy="685800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Arrow Connector 395"/>
                <p:cNvCxnSpPr/>
                <p:nvPr/>
              </p:nvCxnSpPr>
              <p:spPr>
                <a:xfrm>
                  <a:off x="3352800" y="990600"/>
                  <a:ext cx="470477" cy="651114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Arrow Connector 396"/>
                <p:cNvCxnSpPr>
                  <a:endCxn id="379" idx="0"/>
                </p:cNvCxnSpPr>
                <p:nvPr/>
              </p:nvCxnSpPr>
              <p:spPr>
                <a:xfrm flipH="1">
                  <a:off x="3924300" y="1219200"/>
                  <a:ext cx="495300" cy="430656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Straight Arrow Connector 397"/>
                <p:cNvCxnSpPr/>
                <p:nvPr/>
              </p:nvCxnSpPr>
              <p:spPr>
                <a:xfrm>
                  <a:off x="4443393" y="1219200"/>
                  <a:ext cx="233255" cy="419928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Straight Arrow Connector 398"/>
                <p:cNvCxnSpPr/>
                <p:nvPr/>
              </p:nvCxnSpPr>
              <p:spPr>
                <a:xfrm flipH="1">
                  <a:off x="2164621" y="1245744"/>
                  <a:ext cx="103909" cy="467545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Straight Arrow Connector 399"/>
                <p:cNvCxnSpPr/>
                <p:nvPr/>
              </p:nvCxnSpPr>
              <p:spPr>
                <a:xfrm flipV="1">
                  <a:off x="2534994" y="1927948"/>
                  <a:ext cx="322833" cy="110743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Straight Arrow Connector 400"/>
                <p:cNvCxnSpPr/>
                <p:nvPr/>
              </p:nvCxnSpPr>
              <p:spPr>
                <a:xfrm flipH="1">
                  <a:off x="2547582" y="1888268"/>
                  <a:ext cx="317427" cy="115723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Arrow Connector 401"/>
                <p:cNvCxnSpPr/>
                <p:nvPr/>
              </p:nvCxnSpPr>
              <p:spPr>
                <a:xfrm>
                  <a:off x="2324100" y="1245744"/>
                  <a:ext cx="723900" cy="463671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headEnd type="triangl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Straight Arrow Connector 402"/>
                <p:cNvCxnSpPr/>
                <p:nvPr/>
              </p:nvCxnSpPr>
              <p:spPr>
                <a:xfrm flipV="1">
                  <a:off x="2601144" y="790136"/>
                  <a:ext cx="561156" cy="127372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Straight Arrow Connector 403"/>
                <p:cNvCxnSpPr/>
                <p:nvPr/>
              </p:nvCxnSpPr>
              <p:spPr>
                <a:xfrm>
                  <a:off x="3657600" y="921436"/>
                  <a:ext cx="533400" cy="28229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Arrow Connector 404"/>
                <p:cNvCxnSpPr/>
                <p:nvPr/>
              </p:nvCxnSpPr>
              <p:spPr>
                <a:xfrm flipH="1">
                  <a:off x="3914454" y="1219200"/>
                  <a:ext cx="428946" cy="390674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Straight Arrow Connector 405"/>
                <p:cNvCxnSpPr/>
                <p:nvPr/>
              </p:nvCxnSpPr>
              <p:spPr>
                <a:xfrm>
                  <a:off x="3415723" y="990600"/>
                  <a:ext cx="470477" cy="651114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Arrow Connector 406"/>
                <p:cNvCxnSpPr/>
                <p:nvPr/>
              </p:nvCxnSpPr>
              <p:spPr>
                <a:xfrm>
                  <a:off x="4474593" y="1202648"/>
                  <a:ext cx="233255" cy="419928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Arrow Connector 407"/>
                <p:cNvCxnSpPr/>
                <p:nvPr/>
              </p:nvCxnSpPr>
              <p:spPr>
                <a:xfrm>
                  <a:off x="4067214" y="1937196"/>
                  <a:ext cx="409966" cy="16895"/>
                </a:xfrm>
                <a:prstGeom prst="straightConnector1">
                  <a:avLst/>
                </a:prstGeom>
                <a:ln w="12700">
                  <a:solidFill>
                    <a:srgbClr val="3366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Arrow Connector 408"/>
                <p:cNvCxnSpPr/>
                <p:nvPr/>
              </p:nvCxnSpPr>
              <p:spPr>
                <a:xfrm>
                  <a:off x="4071352" y="1906685"/>
                  <a:ext cx="409966" cy="16895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0" name="Group 369"/>
              <p:cNvGrpSpPr/>
              <p:nvPr/>
            </p:nvGrpSpPr>
            <p:grpSpPr>
              <a:xfrm>
                <a:off x="2296344" y="1169544"/>
                <a:ext cx="533400" cy="533400"/>
                <a:chOff x="7192158" y="1196088"/>
                <a:chExt cx="533400" cy="533400"/>
              </a:xfrm>
            </p:grpSpPr>
            <p:sp>
              <p:nvSpPr>
                <p:cNvPr id="389" name="Oval 388"/>
                <p:cNvSpPr/>
                <p:nvPr/>
              </p:nvSpPr>
              <p:spPr>
                <a:xfrm>
                  <a:off x="7192158" y="1196088"/>
                  <a:ext cx="533400" cy="533400"/>
                </a:xfrm>
                <a:prstGeom prst="ellipse">
                  <a:avLst/>
                </a:prstGeom>
                <a:solidFill>
                  <a:srgbClr val="9933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TextBox 389"/>
                <p:cNvSpPr txBox="1"/>
                <p:nvPr/>
              </p:nvSpPr>
              <p:spPr>
                <a:xfrm>
                  <a:off x="7296258" y="1266434"/>
                  <a:ext cx="3016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8</a:t>
                  </a:r>
                  <a:endParaRPr lang="en-US" dirty="0"/>
                </a:p>
              </p:txBody>
            </p:sp>
          </p:grpSp>
          <p:grpSp>
            <p:nvGrpSpPr>
              <p:cNvPr id="371" name="Group 370"/>
              <p:cNvGrpSpPr/>
              <p:nvPr/>
            </p:nvGrpSpPr>
            <p:grpSpPr>
              <a:xfrm>
                <a:off x="3390900" y="973190"/>
                <a:ext cx="533400" cy="533400"/>
                <a:chOff x="7192158" y="1196088"/>
                <a:chExt cx="533400" cy="533400"/>
              </a:xfrm>
            </p:grpSpPr>
            <p:sp>
              <p:nvSpPr>
                <p:cNvPr id="387" name="Oval 386"/>
                <p:cNvSpPr/>
                <p:nvPr/>
              </p:nvSpPr>
              <p:spPr>
                <a:xfrm>
                  <a:off x="7192158" y="1196088"/>
                  <a:ext cx="533400" cy="533400"/>
                </a:xfrm>
                <a:prstGeom prst="ellipse">
                  <a:avLst/>
                </a:prstGeom>
                <a:solidFill>
                  <a:srgbClr val="9933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TextBox 387"/>
                <p:cNvSpPr txBox="1"/>
                <p:nvPr/>
              </p:nvSpPr>
              <p:spPr>
                <a:xfrm>
                  <a:off x="7291378" y="1266434"/>
                  <a:ext cx="3016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8</a:t>
                  </a:r>
                  <a:endParaRPr lang="en-US" dirty="0"/>
                </a:p>
              </p:txBody>
            </p:sp>
          </p:grpSp>
          <p:grpSp>
            <p:nvGrpSpPr>
              <p:cNvPr id="372" name="Group 371"/>
              <p:cNvGrpSpPr/>
              <p:nvPr/>
            </p:nvGrpSpPr>
            <p:grpSpPr>
              <a:xfrm>
                <a:off x="4436493" y="1125257"/>
                <a:ext cx="533400" cy="533400"/>
                <a:chOff x="7192158" y="1196088"/>
                <a:chExt cx="533400" cy="533400"/>
              </a:xfrm>
            </p:grpSpPr>
            <p:sp>
              <p:nvSpPr>
                <p:cNvPr id="385" name="Oval 384"/>
                <p:cNvSpPr/>
                <p:nvPr/>
              </p:nvSpPr>
              <p:spPr>
                <a:xfrm>
                  <a:off x="7192158" y="1196088"/>
                  <a:ext cx="533400" cy="533400"/>
                </a:xfrm>
                <a:prstGeom prst="ellipse">
                  <a:avLst/>
                </a:prstGeom>
                <a:solidFill>
                  <a:srgbClr val="9933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TextBox 385"/>
                <p:cNvSpPr txBox="1"/>
                <p:nvPr/>
              </p:nvSpPr>
              <p:spPr>
                <a:xfrm>
                  <a:off x="7250282" y="1266434"/>
                  <a:ext cx="418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17</a:t>
                  </a:r>
                  <a:endParaRPr lang="en-US" dirty="0"/>
                </a:p>
              </p:txBody>
            </p:sp>
          </p:grpSp>
          <p:grpSp>
            <p:nvGrpSpPr>
              <p:cNvPr id="373" name="Group 372"/>
              <p:cNvGrpSpPr/>
              <p:nvPr/>
            </p:nvGrpSpPr>
            <p:grpSpPr>
              <a:xfrm>
                <a:off x="2237376" y="2170489"/>
                <a:ext cx="533400" cy="533400"/>
                <a:chOff x="6324600" y="2045844"/>
                <a:chExt cx="533400" cy="533400"/>
              </a:xfrm>
            </p:grpSpPr>
            <p:sp>
              <p:nvSpPr>
                <p:cNvPr id="383" name="Oval 382"/>
                <p:cNvSpPr/>
                <p:nvPr/>
              </p:nvSpPr>
              <p:spPr>
                <a:xfrm>
                  <a:off x="6324600" y="2045844"/>
                  <a:ext cx="533400" cy="533400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TextBox 383"/>
                <p:cNvSpPr txBox="1"/>
                <p:nvPr/>
              </p:nvSpPr>
              <p:spPr>
                <a:xfrm>
                  <a:off x="6392524" y="2125324"/>
                  <a:ext cx="418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31</a:t>
                  </a:r>
                  <a:endParaRPr lang="en-US" dirty="0"/>
                </a:p>
              </p:txBody>
            </p:sp>
          </p:grpSp>
          <p:grpSp>
            <p:nvGrpSpPr>
              <p:cNvPr id="374" name="Group 373"/>
              <p:cNvGrpSpPr/>
              <p:nvPr/>
            </p:nvGrpSpPr>
            <p:grpSpPr>
              <a:xfrm>
                <a:off x="3110923" y="2170489"/>
                <a:ext cx="533400" cy="533400"/>
                <a:chOff x="6324600" y="2045844"/>
                <a:chExt cx="533400" cy="533400"/>
              </a:xfrm>
            </p:grpSpPr>
            <p:sp>
              <p:nvSpPr>
                <p:cNvPr id="381" name="Oval 380"/>
                <p:cNvSpPr/>
                <p:nvPr/>
              </p:nvSpPr>
              <p:spPr>
                <a:xfrm>
                  <a:off x="6324600" y="2045844"/>
                  <a:ext cx="533400" cy="533400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TextBox 381"/>
                <p:cNvSpPr txBox="1"/>
                <p:nvPr/>
              </p:nvSpPr>
              <p:spPr>
                <a:xfrm>
                  <a:off x="6392524" y="2125324"/>
                  <a:ext cx="418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31</a:t>
                  </a:r>
                  <a:endParaRPr lang="en-US" dirty="0"/>
                </a:p>
              </p:txBody>
            </p:sp>
          </p:grpSp>
          <p:grpSp>
            <p:nvGrpSpPr>
              <p:cNvPr id="375" name="Group 374"/>
              <p:cNvGrpSpPr/>
              <p:nvPr/>
            </p:nvGrpSpPr>
            <p:grpSpPr>
              <a:xfrm>
                <a:off x="3886200" y="2133600"/>
                <a:ext cx="533400" cy="533400"/>
                <a:chOff x="6324600" y="2045844"/>
                <a:chExt cx="533400" cy="533400"/>
              </a:xfrm>
            </p:grpSpPr>
            <p:sp>
              <p:nvSpPr>
                <p:cNvPr id="379" name="Oval 378"/>
                <p:cNvSpPr/>
                <p:nvPr/>
              </p:nvSpPr>
              <p:spPr>
                <a:xfrm>
                  <a:off x="6324600" y="2045844"/>
                  <a:ext cx="533400" cy="533400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TextBox 379"/>
                <p:cNvSpPr txBox="1"/>
                <p:nvPr/>
              </p:nvSpPr>
              <p:spPr>
                <a:xfrm>
                  <a:off x="6392524" y="2125324"/>
                  <a:ext cx="418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25</a:t>
                  </a:r>
                  <a:endParaRPr lang="en-US" dirty="0"/>
                </a:p>
              </p:txBody>
            </p:sp>
          </p:grpSp>
          <p:grpSp>
            <p:nvGrpSpPr>
              <p:cNvPr id="376" name="Group 375"/>
              <p:cNvGrpSpPr/>
              <p:nvPr/>
            </p:nvGrpSpPr>
            <p:grpSpPr>
              <a:xfrm>
                <a:off x="4724400" y="2133600"/>
                <a:ext cx="533400" cy="533400"/>
                <a:chOff x="6324600" y="2045844"/>
                <a:chExt cx="533400" cy="533400"/>
              </a:xfrm>
            </p:grpSpPr>
            <p:sp>
              <p:nvSpPr>
                <p:cNvPr id="377" name="Oval 376"/>
                <p:cNvSpPr/>
                <p:nvPr/>
              </p:nvSpPr>
              <p:spPr>
                <a:xfrm>
                  <a:off x="6324600" y="2045844"/>
                  <a:ext cx="533400" cy="533400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TextBox 377"/>
                <p:cNvSpPr txBox="1"/>
                <p:nvPr/>
              </p:nvSpPr>
              <p:spPr>
                <a:xfrm>
                  <a:off x="6392524" y="2125324"/>
                  <a:ext cx="418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25</a:t>
                  </a:r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85627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41" grpId="0"/>
      <p:bldP spid="189" grpId="0"/>
      <p:bldP spid="200" grpId="0" animBg="1"/>
      <p:bldP spid="20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Structure Discovery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FBBAC-303E-497B-8FA2-6727FB2F0CF8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27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33400" y="762000"/>
            <a:ext cx="7892587" cy="3200400"/>
            <a:chOff x="228600" y="2165350"/>
            <a:chExt cx="8753383" cy="3613150"/>
          </a:xfrm>
        </p:grpSpPr>
        <p:sp>
          <p:nvSpPr>
            <p:cNvPr id="8" name="Can 7"/>
            <p:cNvSpPr/>
            <p:nvPr/>
          </p:nvSpPr>
          <p:spPr>
            <a:xfrm>
              <a:off x="228600" y="3258548"/>
              <a:ext cx="1219200" cy="1192802"/>
            </a:xfrm>
            <a:prstGeom prst="can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1400" dirty="0" smtClean="0"/>
                <a:t>Training Video Graphs</a:t>
              </a:r>
              <a:endParaRPr lang="en-US" sz="1400" dirty="0"/>
            </a:p>
          </p:txBody>
        </p:sp>
        <p:sp>
          <p:nvSpPr>
            <p:cNvPr id="9" name="Multidocument 8"/>
            <p:cNvSpPr/>
            <p:nvPr/>
          </p:nvSpPr>
          <p:spPr>
            <a:xfrm>
              <a:off x="7660474" y="3420930"/>
              <a:ext cx="1321509" cy="1021278"/>
            </a:xfrm>
            <a:prstGeom prst="flowChartMultidocumen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1400" dirty="0" smtClean="0"/>
                <a:t>Tree Structures</a:t>
              </a:r>
              <a:endParaRPr lang="en-US" sz="1400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933222" y="2165350"/>
              <a:ext cx="5269794" cy="3613150"/>
              <a:chOff x="1828800" y="1696633"/>
              <a:chExt cx="5867400" cy="3765550"/>
            </a:xfrm>
          </p:grpSpPr>
          <p:graphicFrame>
            <p:nvGraphicFramePr>
              <p:cNvPr id="7" name="Diagram 6"/>
              <p:cNvGraphicFramePr/>
              <p:nvPr>
                <p:extLst>
                  <p:ext uri="{D42A27DB-BD31-4B8C-83A1-F6EECF244321}">
                    <p14:modId xmlns:p14="http://schemas.microsoft.com/office/powerpoint/2010/main" val="679301048"/>
                  </p:ext>
                </p:extLst>
              </p:nvPr>
            </p:nvGraphicFramePr>
            <p:xfrm>
              <a:off x="1928042" y="1696633"/>
              <a:ext cx="5615758" cy="37655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10" name="Rectangle 9"/>
              <p:cNvSpPr/>
              <p:nvPr/>
            </p:nvSpPr>
            <p:spPr>
              <a:xfrm>
                <a:off x="1828800" y="2887844"/>
                <a:ext cx="5867400" cy="1336166"/>
              </a:xfrm>
              <a:prstGeom prst="rect">
                <a:avLst/>
              </a:prstGeom>
              <a:noFill/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ight Arrow 12"/>
            <p:cNvSpPr/>
            <p:nvPr/>
          </p:nvSpPr>
          <p:spPr>
            <a:xfrm>
              <a:off x="1600200" y="3681372"/>
              <a:ext cx="228600" cy="46517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7355667" y="3744441"/>
              <a:ext cx="228600" cy="46517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830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Structure Discovery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E61F5-873D-42A2-988A-626568CE1027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28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940984" y="3581398"/>
            <a:ext cx="6364816" cy="1477329"/>
            <a:chOff x="1925739" y="3527611"/>
            <a:chExt cx="6619526" cy="1824936"/>
          </a:xfrm>
        </p:grpSpPr>
        <p:sp>
          <p:nvSpPr>
            <p:cNvPr id="3" name="Line Callout 2 (Accent Bar) 2"/>
            <p:cNvSpPr/>
            <p:nvPr/>
          </p:nvSpPr>
          <p:spPr>
            <a:xfrm>
              <a:off x="2550584" y="3527611"/>
              <a:ext cx="4383616" cy="1600199"/>
            </a:xfrm>
            <a:prstGeom prst="accentCallout2">
              <a:avLst>
                <a:gd name="adj1" fmla="val 30213"/>
                <a:gd name="adj2" fmla="val -15720"/>
                <a:gd name="adj3" fmla="val 5656"/>
                <a:gd name="adj4" fmla="val -24276"/>
                <a:gd name="adj5" fmla="val -63217"/>
                <a:gd name="adj6" fmla="val -3077"/>
              </a:avLst>
            </a:prstGeom>
            <a:noFill/>
            <a:ln w="57150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25739" y="3527613"/>
              <a:ext cx="6619526" cy="182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1" indent="-285750">
                <a:buFont typeface="Arial"/>
                <a:buChar char="•"/>
              </a:pPr>
              <a:r>
                <a:rPr lang="en-US" sz="2400" dirty="0" smtClean="0"/>
                <a:t>Find </a:t>
              </a:r>
              <a:r>
                <a:rPr lang="en-US" sz="2400" dirty="0"/>
                <a:t>frequent subtrees </a:t>
              </a:r>
              <a:r>
                <a:rPr lang="en-US" sz="2400" dirty="0" smtClean="0"/>
                <a:t>by graph mining.</a:t>
              </a:r>
              <a:endParaRPr lang="en-US" altLang="zh-CN" sz="2400" dirty="0" smtClean="0"/>
            </a:p>
            <a:p>
              <a:pPr marL="285750" lvl="1" indent="-285750">
                <a:buFont typeface="Arial"/>
                <a:buChar char="•"/>
              </a:pPr>
              <a:r>
                <a:rPr lang="en-US" sz="2400" dirty="0" smtClean="0"/>
                <a:t>Train </a:t>
              </a:r>
              <a:r>
                <a:rPr lang="en-US" sz="2400" dirty="0"/>
                <a:t>discriminative </a:t>
              </a:r>
              <a:r>
                <a:rPr lang="en-US" sz="2400" dirty="0" smtClean="0"/>
                <a:t>edge and node weights </a:t>
              </a:r>
              <a:r>
                <a:rPr lang="en-US" sz="2400" dirty="0"/>
                <a:t>for each mined tree by one iteration of latent-</a:t>
              </a:r>
              <a:r>
                <a:rPr lang="en-US" sz="2400" dirty="0" err="1" smtClean="0"/>
                <a:t>svm</a:t>
              </a:r>
              <a:r>
                <a:rPr lang="en-US" sz="2400" dirty="0" smtClean="0"/>
                <a:t>.</a:t>
              </a:r>
              <a:endParaRPr lang="en-US" sz="2400" dirty="0"/>
            </a:p>
            <a:p>
              <a:pPr marL="285750" indent="-285750">
                <a:buFont typeface="Arial"/>
                <a:buChar char="•"/>
              </a:pP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33400" y="762000"/>
            <a:ext cx="7892587" cy="3200400"/>
            <a:chOff x="228600" y="2165350"/>
            <a:chExt cx="8753383" cy="3613150"/>
          </a:xfrm>
        </p:grpSpPr>
        <p:sp>
          <p:nvSpPr>
            <p:cNvPr id="42" name="Can 41"/>
            <p:cNvSpPr/>
            <p:nvPr/>
          </p:nvSpPr>
          <p:spPr>
            <a:xfrm>
              <a:off x="228600" y="3258548"/>
              <a:ext cx="1219200" cy="1192802"/>
            </a:xfrm>
            <a:prstGeom prst="can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1400" dirty="0" smtClean="0"/>
                <a:t>Training Video Graphs</a:t>
              </a:r>
              <a:endParaRPr lang="en-US" sz="1400" dirty="0"/>
            </a:p>
          </p:txBody>
        </p:sp>
        <p:sp>
          <p:nvSpPr>
            <p:cNvPr id="43" name="Multidocument 8"/>
            <p:cNvSpPr/>
            <p:nvPr/>
          </p:nvSpPr>
          <p:spPr>
            <a:xfrm>
              <a:off x="7660474" y="3420930"/>
              <a:ext cx="1321509" cy="1021278"/>
            </a:xfrm>
            <a:prstGeom prst="flowChartMultidocumen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1400" dirty="0" smtClean="0"/>
                <a:t>Tree Structures</a:t>
              </a:r>
              <a:endParaRPr lang="en-US" sz="1400" dirty="0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933222" y="2165350"/>
              <a:ext cx="5269794" cy="3613150"/>
              <a:chOff x="1828800" y="1696633"/>
              <a:chExt cx="5867400" cy="3765550"/>
            </a:xfrm>
          </p:grpSpPr>
          <p:graphicFrame>
            <p:nvGraphicFramePr>
              <p:cNvPr id="47" name="Diagram 46"/>
              <p:cNvGraphicFramePr/>
              <p:nvPr>
                <p:extLst>
                  <p:ext uri="{D42A27DB-BD31-4B8C-83A1-F6EECF244321}">
                    <p14:modId xmlns:p14="http://schemas.microsoft.com/office/powerpoint/2010/main" val="1900707000"/>
                  </p:ext>
                </p:extLst>
              </p:nvPr>
            </p:nvGraphicFramePr>
            <p:xfrm>
              <a:off x="1928042" y="1696633"/>
              <a:ext cx="5615758" cy="37655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48" name="Rectangle 47"/>
              <p:cNvSpPr/>
              <p:nvPr/>
            </p:nvSpPr>
            <p:spPr>
              <a:xfrm>
                <a:off x="1828800" y="2887844"/>
                <a:ext cx="5867400" cy="1336166"/>
              </a:xfrm>
              <a:prstGeom prst="rect">
                <a:avLst/>
              </a:prstGeom>
              <a:noFill/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Right Arrow 44"/>
            <p:cNvSpPr/>
            <p:nvPr/>
          </p:nvSpPr>
          <p:spPr>
            <a:xfrm>
              <a:off x="1600200" y="3681372"/>
              <a:ext cx="228600" cy="46517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ight Arrow 45"/>
            <p:cNvSpPr/>
            <p:nvPr/>
          </p:nvSpPr>
          <p:spPr>
            <a:xfrm>
              <a:off x="7355667" y="3744441"/>
              <a:ext cx="228600" cy="46517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102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Frequent </a:t>
            </a:r>
            <a:r>
              <a:rPr lang="en-US" dirty="0" err="1" smtClean="0"/>
              <a:t>Subtree</a:t>
            </a:r>
            <a:r>
              <a:rPr lang="en-US" dirty="0" smtClean="0"/>
              <a:t> 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use GASTON (</a:t>
            </a:r>
            <a:r>
              <a:rPr lang="hr-HR" dirty="0" smtClean="0"/>
              <a:t>Nijssen </a:t>
            </a:r>
            <a:r>
              <a:rPr lang="hr-HR" dirty="0"/>
              <a:t>et al. ICCS </a:t>
            </a:r>
            <a:r>
              <a:rPr lang="hr-HR" dirty="0" smtClean="0"/>
              <a:t>2005) </a:t>
            </a:r>
            <a:r>
              <a:rPr lang="en-US" dirty="0" smtClean="0"/>
              <a:t>to mine frequent </a:t>
            </a:r>
            <a:r>
              <a:rPr lang="en-US" dirty="0" err="1" smtClean="0"/>
              <a:t>subtrees</a:t>
            </a:r>
            <a:r>
              <a:rPr lang="en-US" dirty="0"/>
              <a:t> </a:t>
            </a:r>
            <a:r>
              <a:rPr lang="en-US" dirty="0" smtClean="0"/>
              <a:t>from training graphs.</a:t>
            </a:r>
          </a:p>
          <a:p>
            <a:r>
              <a:rPr lang="en-US" dirty="0" smtClean="0"/>
              <a:t>Trees with at most six nodes are mined.</a:t>
            </a:r>
          </a:p>
          <a:p>
            <a:r>
              <a:rPr lang="en-US" dirty="0" smtClean="0"/>
              <a:t>We use small support threshold to mine thousands of trees per action class.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F69F-37AA-481F-8132-1196453F6863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0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610600" cy="1630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Human actions </a:t>
            </a:r>
            <a:r>
              <a:rPr lang="en-US" sz="4000" dirty="0"/>
              <a:t>are inherently </a:t>
            </a:r>
            <a:r>
              <a:rPr lang="en-US" sz="4000" b="1" dirty="0">
                <a:solidFill>
                  <a:srgbClr val="000000"/>
                </a:solidFill>
              </a:rPr>
              <a:t>structured</a:t>
            </a:r>
            <a:r>
              <a:rPr lang="en-US" sz="4000" dirty="0"/>
              <a:t> patterns of body </a:t>
            </a:r>
            <a:r>
              <a:rPr lang="en-US" sz="4000" dirty="0" smtClean="0"/>
              <a:t>movements.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CDB67-666A-4CE9-8C2E-1AD66926894C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1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Structure Discovery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5324C-9F15-4C66-8C2A-29D08ABA415C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30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955090" y="3588603"/>
            <a:ext cx="6045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/>
              <a:buChar char="•"/>
            </a:pPr>
            <a:r>
              <a:rPr lang="en-US" sz="2400" dirty="0" smtClean="0"/>
              <a:t>Compute tree similarities by </a:t>
            </a:r>
            <a:r>
              <a:rPr lang="en-US" sz="2400" dirty="0"/>
              <a:t>tree </a:t>
            </a:r>
            <a:r>
              <a:rPr lang="en-US" sz="2400" dirty="0" smtClean="0"/>
              <a:t>matching.</a:t>
            </a:r>
            <a:endParaRPr lang="en-US" altLang="zh-CN" sz="2400" dirty="0" smtClean="0"/>
          </a:p>
          <a:p>
            <a:pPr marL="285750" lvl="1" indent="-285750">
              <a:buFont typeface="Arial"/>
              <a:buChar char="•"/>
            </a:pPr>
            <a:r>
              <a:rPr lang="en-US" sz="2400" dirty="0" smtClean="0"/>
              <a:t>Cluster trees and select </a:t>
            </a:r>
            <a:r>
              <a:rPr lang="en-US" sz="2400" dirty="0"/>
              <a:t>one tree per </a:t>
            </a:r>
            <a:r>
              <a:rPr lang="en-US" sz="2400" dirty="0" smtClean="0"/>
              <a:t>cluster.</a:t>
            </a: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533400" y="762000"/>
            <a:ext cx="7892587" cy="3200400"/>
            <a:chOff x="228600" y="2165350"/>
            <a:chExt cx="8753383" cy="3613150"/>
          </a:xfrm>
        </p:grpSpPr>
        <p:sp>
          <p:nvSpPr>
            <p:cNvPr id="17" name="Can 16"/>
            <p:cNvSpPr/>
            <p:nvPr/>
          </p:nvSpPr>
          <p:spPr>
            <a:xfrm>
              <a:off x="228600" y="3258548"/>
              <a:ext cx="1219200" cy="1192802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1400" dirty="0" smtClean="0"/>
                <a:t>Training Video Graphs</a:t>
              </a:r>
              <a:endParaRPr lang="en-US" sz="1400" dirty="0"/>
            </a:p>
          </p:txBody>
        </p:sp>
        <p:sp>
          <p:nvSpPr>
            <p:cNvPr id="18" name="Multidocument 8"/>
            <p:cNvSpPr/>
            <p:nvPr/>
          </p:nvSpPr>
          <p:spPr>
            <a:xfrm>
              <a:off x="7660474" y="3420930"/>
              <a:ext cx="1321509" cy="1021278"/>
            </a:xfrm>
            <a:prstGeom prst="flowChartMultidocumen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1400" dirty="0" smtClean="0"/>
                <a:t>Tree Structures</a:t>
              </a:r>
              <a:endParaRPr lang="en-US" sz="1400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933222" y="2165350"/>
              <a:ext cx="5269794" cy="3613150"/>
              <a:chOff x="1828800" y="1696633"/>
              <a:chExt cx="5867400" cy="3765550"/>
            </a:xfrm>
          </p:grpSpPr>
          <p:graphicFrame>
            <p:nvGraphicFramePr>
              <p:cNvPr id="22" name="Diagram 21"/>
              <p:cNvGraphicFramePr/>
              <p:nvPr>
                <p:extLst>
                  <p:ext uri="{D42A27DB-BD31-4B8C-83A1-F6EECF244321}">
                    <p14:modId xmlns:p14="http://schemas.microsoft.com/office/powerpoint/2010/main" val="2423728668"/>
                  </p:ext>
                </p:extLst>
              </p:nvPr>
            </p:nvGraphicFramePr>
            <p:xfrm>
              <a:off x="1928042" y="1696633"/>
              <a:ext cx="5615758" cy="37655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23" name="Rectangle 22"/>
              <p:cNvSpPr/>
              <p:nvPr/>
            </p:nvSpPr>
            <p:spPr>
              <a:xfrm>
                <a:off x="1828800" y="2887844"/>
                <a:ext cx="5867400" cy="1336166"/>
              </a:xfrm>
              <a:prstGeom prst="rect">
                <a:avLst/>
              </a:prstGeom>
              <a:noFill/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ight Arrow 19"/>
            <p:cNvSpPr/>
            <p:nvPr/>
          </p:nvSpPr>
          <p:spPr>
            <a:xfrm>
              <a:off x="1600200" y="3681372"/>
              <a:ext cx="228600" cy="46517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7355667" y="3744441"/>
              <a:ext cx="228600" cy="46517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Line Callout 2 (Accent Bar) 29"/>
          <p:cNvSpPr/>
          <p:nvPr/>
        </p:nvSpPr>
        <p:spPr>
          <a:xfrm>
            <a:off x="2541786" y="3581399"/>
            <a:ext cx="4214941" cy="914402"/>
          </a:xfrm>
          <a:prstGeom prst="accentCallout2">
            <a:avLst>
              <a:gd name="adj1" fmla="val 30213"/>
              <a:gd name="adj2" fmla="val -15720"/>
              <a:gd name="adj3" fmla="val -22677"/>
              <a:gd name="adj4" fmla="val -23071"/>
              <a:gd name="adj5" fmla="val -101550"/>
              <a:gd name="adj6" fmla="val 30790"/>
            </a:avLst>
          </a:prstGeom>
          <a:noFill/>
          <a:ln w="571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7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Structure Discovery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A4DD-9EB3-4105-9B64-8876F0F857B8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31</a:t>
            </a:fld>
            <a:endParaRPr lang="en-US"/>
          </a:p>
        </p:txBody>
      </p:sp>
      <p:sp>
        <p:nvSpPr>
          <p:cNvPr id="30" name="Line Callout 2 (Accent Bar) 29"/>
          <p:cNvSpPr/>
          <p:nvPr/>
        </p:nvSpPr>
        <p:spPr>
          <a:xfrm>
            <a:off x="2550584" y="3131404"/>
            <a:ext cx="4333526" cy="839158"/>
          </a:xfrm>
          <a:prstGeom prst="accentCallout2">
            <a:avLst>
              <a:gd name="adj1" fmla="val 42630"/>
              <a:gd name="adj2" fmla="val 101052"/>
              <a:gd name="adj3" fmla="val -20"/>
              <a:gd name="adj4" fmla="val 106092"/>
              <a:gd name="adj5" fmla="val -50904"/>
              <a:gd name="adj6" fmla="val 95109"/>
            </a:avLst>
          </a:prstGeom>
          <a:noFill/>
          <a:ln w="571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371600" y="3131403"/>
            <a:ext cx="5893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 smtClean="0"/>
              <a:t>Rank trees by activation entropy and select trees with small entropies.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33400" y="762000"/>
            <a:ext cx="7892587" cy="3200400"/>
            <a:chOff x="228600" y="2165350"/>
            <a:chExt cx="8753383" cy="3613150"/>
          </a:xfrm>
        </p:grpSpPr>
        <p:sp>
          <p:nvSpPr>
            <p:cNvPr id="34" name="Can 33"/>
            <p:cNvSpPr/>
            <p:nvPr/>
          </p:nvSpPr>
          <p:spPr>
            <a:xfrm>
              <a:off x="228600" y="3258548"/>
              <a:ext cx="1219200" cy="1192802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1400" dirty="0" smtClean="0"/>
                <a:t>Training Video Graphs</a:t>
              </a:r>
              <a:endParaRPr lang="en-US" sz="1400" dirty="0"/>
            </a:p>
          </p:txBody>
        </p:sp>
        <p:sp>
          <p:nvSpPr>
            <p:cNvPr id="35" name="Multidocument 8"/>
            <p:cNvSpPr/>
            <p:nvPr/>
          </p:nvSpPr>
          <p:spPr>
            <a:xfrm>
              <a:off x="7660474" y="3420930"/>
              <a:ext cx="1321509" cy="1021278"/>
            </a:xfrm>
            <a:prstGeom prst="flowChartMultidocumen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1400" dirty="0" smtClean="0"/>
                <a:t>Tree Structures</a:t>
              </a:r>
              <a:endParaRPr lang="en-US" sz="1400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933222" y="2165350"/>
              <a:ext cx="5269794" cy="3613150"/>
              <a:chOff x="1828800" y="1696633"/>
              <a:chExt cx="5867400" cy="3765550"/>
            </a:xfrm>
          </p:grpSpPr>
          <p:graphicFrame>
            <p:nvGraphicFramePr>
              <p:cNvPr id="39" name="Diagram 38"/>
              <p:cNvGraphicFramePr/>
              <p:nvPr>
                <p:extLst>
                  <p:ext uri="{D42A27DB-BD31-4B8C-83A1-F6EECF244321}">
                    <p14:modId xmlns:p14="http://schemas.microsoft.com/office/powerpoint/2010/main" val="1260932374"/>
                  </p:ext>
                </p:extLst>
              </p:nvPr>
            </p:nvGraphicFramePr>
            <p:xfrm>
              <a:off x="1928042" y="1696633"/>
              <a:ext cx="5615758" cy="37655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40" name="Rectangle 39"/>
              <p:cNvSpPr/>
              <p:nvPr/>
            </p:nvSpPr>
            <p:spPr>
              <a:xfrm>
                <a:off x="1828800" y="2887844"/>
                <a:ext cx="5867400" cy="1336166"/>
              </a:xfrm>
              <a:prstGeom prst="rect">
                <a:avLst/>
              </a:prstGeom>
              <a:noFill/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ight Arrow 36"/>
            <p:cNvSpPr/>
            <p:nvPr/>
          </p:nvSpPr>
          <p:spPr>
            <a:xfrm>
              <a:off x="1600200" y="3681372"/>
              <a:ext cx="228600" cy="46517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ight Arrow 37"/>
            <p:cNvSpPr/>
            <p:nvPr/>
          </p:nvSpPr>
          <p:spPr>
            <a:xfrm>
              <a:off x="7355667" y="3744441"/>
              <a:ext cx="228600" cy="465178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95400" y="3954708"/>
            <a:ext cx="5410200" cy="2479549"/>
            <a:chOff x="1295400" y="3954708"/>
            <a:chExt cx="5410200" cy="247954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/>
            <a:srcRect l="3675" r="52149"/>
            <a:stretch/>
          </p:blipFill>
          <p:spPr>
            <a:xfrm>
              <a:off x="1632705" y="3970562"/>
              <a:ext cx="2253495" cy="221452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/>
            <a:srcRect l="55603"/>
            <a:stretch/>
          </p:blipFill>
          <p:spPr>
            <a:xfrm>
              <a:off x="4439920" y="3954708"/>
              <a:ext cx="2265680" cy="2215406"/>
            </a:xfrm>
            <a:prstGeom prst="rect">
              <a:avLst/>
            </a:prstGeom>
          </p:spPr>
        </p:pic>
        <p:cxnSp>
          <p:nvCxnSpPr>
            <p:cNvPr id="26" name="Straight Connector 25"/>
            <p:cNvCxnSpPr/>
            <p:nvPr/>
          </p:nvCxnSpPr>
          <p:spPr>
            <a:xfrm>
              <a:off x="2677160" y="4588451"/>
              <a:ext cx="0" cy="1369579"/>
            </a:xfrm>
            <a:prstGeom prst="line">
              <a:avLst/>
            </a:prstGeom>
            <a:ln w="19050" cmpd="sng">
              <a:solidFill>
                <a:srgbClr val="8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2393410" y="6126480"/>
              <a:ext cx="8831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# of trees</a:t>
              </a:r>
              <a:endParaRPr lang="en-US" sz="14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10200" y="6121714"/>
              <a:ext cx="8831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# of trees</a:t>
              </a:r>
              <a:endParaRPr lang="en-US" sz="14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95400" y="4278196"/>
              <a:ext cx="400110" cy="188019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400" b="1" dirty="0" smtClean="0"/>
                <a:t>Mean Average Precision</a:t>
              </a:r>
              <a:endParaRPr lang="en-US" sz="14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095690" y="4249686"/>
              <a:ext cx="400110" cy="192251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400" b="1" dirty="0" smtClean="0"/>
                <a:t>Mean Per-class Accuracy</a:t>
              </a:r>
              <a:endParaRPr lang="en-US" sz="1400" b="1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095240" y="4648200"/>
              <a:ext cx="0" cy="1309830"/>
            </a:xfrm>
            <a:prstGeom prst="line">
              <a:avLst/>
            </a:prstGeom>
            <a:ln w="19050" cmpd="sng">
              <a:solidFill>
                <a:srgbClr val="8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0632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matching score of a tree to a graph </a:t>
            </a:r>
            <a:r>
              <a:rPr lang="en-US" dirty="0" smtClean="0"/>
              <a:t>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204F-A0D8-45A1-973B-4EEDAE76A491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892839"/>
            <a:ext cx="6248401" cy="3460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041769" y="3238869"/>
            <a:ext cx="2400401" cy="799731"/>
            <a:chOff x="2665688" y="3368057"/>
            <a:chExt cx="2400401" cy="799731"/>
          </a:xfrm>
        </p:grpSpPr>
        <p:sp>
          <p:nvSpPr>
            <p:cNvPr id="21" name="TextBox 20"/>
            <p:cNvSpPr txBox="1"/>
            <p:nvPr/>
          </p:nvSpPr>
          <p:spPr>
            <a:xfrm>
              <a:off x="2665688" y="3829234"/>
              <a:ext cx="2400401" cy="338554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b="1" dirty="0"/>
                <a:t>s</a:t>
              </a:r>
              <a:r>
                <a:rPr lang="en-US" sz="1600" b="1" dirty="0" smtClean="0"/>
                <a:t>et of all (partial) matches</a:t>
              </a:r>
              <a:endParaRPr lang="en-US" sz="1600" b="1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783840" y="3368057"/>
              <a:ext cx="1002879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3333725" y="3383298"/>
              <a:ext cx="300594" cy="44593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1752600" y="3261730"/>
            <a:ext cx="3643946" cy="776870"/>
            <a:chOff x="205319" y="3383298"/>
            <a:chExt cx="3643946" cy="776870"/>
          </a:xfrm>
        </p:grpSpPr>
        <p:sp>
          <p:nvSpPr>
            <p:cNvPr id="25" name="TextBox 24"/>
            <p:cNvSpPr txBox="1"/>
            <p:nvPr/>
          </p:nvSpPr>
          <p:spPr>
            <a:xfrm>
              <a:off x="205319" y="3821614"/>
              <a:ext cx="3643946" cy="338554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b="1" dirty="0"/>
                <a:t>m</a:t>
              </a:r>
              <a:r>
                <a:rPr lang="en-US" sz="1600" b="1" dirty="0" smtClean="0"/>
                <a:t>atching scores to tree nodes and edges</a:t>
              </a:r>
              <a:endParaRPr lang="en-US" sz="1600" b="1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2491319" y="3383298"/>
              <a:ext cx="1295400" cy="1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2796119" y="3383298"/>
              <a:ext cx="304800" cy="43831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2382520" y="2345492"/>
            <a:ext cx="1585690" cy="893377"/>
            <a:chOff x="5146437" y="3429389"/>
            <a:chExt cx="1585690" cy="893377"/>
          </a:xfrm>
        </p:grpSpPr>
        <p:sp>
          <p:nvSpPr>
            <p:cNvPr id="35" name="TextBox 34"/>
            <p:cNvSpPr txBox="1"/>
            <p:nvPr/>
          </p:nvSpPr>
          <p:spPr>
            <a:xfrm>
              <a:off x="5146437" y="3429389"/>
              <a:ext cx="1585690" cy="338554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b="1" dirty="0"/>
                <a:t>p</a:t>
              </a:r>
              <a:r>
                <a:rPr lang="en-US" sz="1600" b="1" dirty="0" smtClean="0"/>
                <a:t>ooling function</a:t>
              </a:r>
              <a:endParaRPr lang="en-US" sz="1600" b="1" dirty="0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5735717" y="4322766"/>
              <a:ext cx="304800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933837" y="3762863"/>
              <a:ext cx="1" cy="22860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573814" y="4495800"/>
            <a:ext cx="838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3300"/>
                </a:solidFill>
              </a:rPr>
              <a:t>max pooling: find the best match of the tree in the graph by dynamic programming.</a:t>
            </a:r>
            <a:endParaRPr lang="en-US" b="1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96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b="1" dirty="0" smtClean="0"/>
              <a:t>Evaluation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F69F-37AA-481F-8132-1196453F6863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3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2A75-015E-4D12-B478-0DBAF0158D42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34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57200" y="1828800"/>
            <a:ext cx="8256157" cy="2286000"/>
            <a:chOff x="583043" y="1828800"/>
            <a:chExt cx="8256157" cy="2286000"/>
          </a:xfrm>
        </p:grpSpPr>
        <p:pic>
          <p:nvPicPr>
            <p:cNvPr id="12290" name="Picture 2" descr="Y:\data\video_data\annotations\ucf_action\Diving-Side\001\2538-5_70133\0018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/>
            <a:stretch/>
          </p:blipFill>
          <p:spPr bwMode="auto">
            <a:xfrm>
              <a:off x="591493" y="1828800"/>
              <a:ext cx="1542107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1" name="Picture 3" descr="Y:\data\video_data\annotations\ucf_action\Golf-Swing-Back\002\3283-8_701201\000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45"/>
            <a:stretch/>
          </p:blipFill>
          <p:spPr bwMode="auto">
            <a:xfrm>
              <a:off x="583043" y="3048000"/>
              <a:ext cx="1550557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2" name="Picture 4" descr="Y:\data\video_data\annotations\ucf_action\Kicking-Front\001\778-62_l146\0004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65"/>
            <a:stretch/>
          </p:blipFill>
          <p:spPr bwMode="auto">
            <a:xfrm>
              <a:off x="7288643" y="3048000"/>
              <a:ext cx="1550557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3" name="Picture 5" descr="Y:\data\video_data\annotations\ucf_action\Lifting\001\3528-8_70514\000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5774" y="3048000"/>
              <a:ext cx="1537026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5" name="Picture 7" descr="Y:\data\video_data\annotations\ucf_action\Riding-Horse\001\4456-16_700040\0013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56"/>
            <a:stretch/>
          </p:blipFill>
          <p:spPr bwMode="auto">
            <a:xfrm>
              <a:off x="3949374" y="3048000"/>
              <a:ext cx="1537026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6" name="Picture 8" descr="Y:\data\video_data\annotations\ucf_action\Run-Side\009\3687-17_70249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892" y="3048000"/>
              <a:ext cx="1542108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7" name="Picture 9" descr="Y:\data\video_data\annotations\ucf_action\SkateBoarding-Front\003\711-66044\0011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2974" y="1833880"/>
              <a:ext cx="1537026" cy="1061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9" name="Picture 11" descr="Y:\data\video_data\annotations\ucf_action\Swing-Bench\004\669-67070\000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374" y="1833880"/>
              <a:ext cx="1537026" cy="1061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0" name="Picture 12" descr="Y:\data\video_data\annotations\ucf_action\Swing-SideAngle\012\vid5_000\0020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3" r="10873"/>
            <a:stretch/>
          </p:blipFill>
          <p:spPr bwMode="auto">
            <a:xfrm>
              <a:off x="5625774" y="1828800"/>
              <a:ext cx="1537026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1" name="Picture 13" descr="Y:\data\video_data\annotations\ucf_action\Walk-Front\004\RF1-10799_70080\0003.pn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80"/>
            <a:stretch/>
          </p:blipFill>
          <p:spPr bwMode="auto">
            <a:xfrm>
              <a:off x="7302174" y="1833880"/>
              <a:ext cx="1537026" cy="1061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457200" y="1172309"/>
            <a:ext cx="5134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UCF-Sports</a:t>
            </a:r>
            <a:r>
              <a:rPr lang="en-US" dirty="0" smtClean="0"/>
              <a:t> </a:t>
            </a:r>
            <a:r>
              <a:rPr lang="en-US" sz="1200" dirty="0"/>
              <a:t>[Rodriguez </a:t>
            </a:r>
            <a:r>
              <a:rPr lang="en-US" sz="1200" i="1" dirty="0"/>
              <a:t>et al. </a:t>
            </a:r>
            <a:r>
              <a:rPr lang="en-US" sz="1200" dirty="0"/>
              <a:t>CVPR 2008]</a:t>
            </a:r>
          </a:p>
          <a:p>
            <a:r>
              <a:rPr lang="en-US" dirty="0" smtClean="0"/>
              <a:t>10 actions, 103 training videos and 47 testing videos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5105400"/>
            <a:ext cx="8063345" cy="1066800"/>
            <a:chOff x="699655" y="4876800"/>
            <a:chExt cx="8063345" cy="1066800"/>
          </a:xfrm>
        </p:grpSpPr>
        <p:pic>
          <p:nvPicPr>
            <p:cNvPr id="12302" name="Picture 14" descr="Y:\data\video_data\tv_human_interactions_videos\handShake_0017\0102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655" y="4876800"/>
              <a:ext cx="1891145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3" name="Picture 15" descr="Y:\data\video_data\tv_human_interactions_videos\highFive_0019\0032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055" y="4876801"/>
              <a:ext cx="1891145" cy="1066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4" name="Picture 16" descr="Y:\data\video_data\tv_human_interactions_videos\hug_0026\0019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456" y="4876801"/>
              <a:ext cx="1891144" cy="1066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5" name="Picture 17" descr="Y:\data\video_data\tv_human_interactions_videos\kiss_0012\0035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855" y="4876800"/>
              <a:ext cx="1891145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431967" y="4382869"/>
            <a:ext cx="7264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HighFive</a:t>
            </a:r>
            <a:r>
              <a:rPr lang="en-US" b="1" dirty="0" smtClean="0"/>
              <a:t> </a:t>
            </a:r>
            <a:r>
              <a:rPr lang="en-US" sz="1200" dirty="0" smtClean="0"/>
              <a:t>[</a:t>
            </a:r>
            <a:r>
              <a:rPr lang="en-US" sz="1200" dirty="0"/>
              <a:t>Patron-Perez </a:t>
            </a:r>
            <a:r>
              <a:rPr lang="en-US" sz="1200" i="1" dirty="0"/>
              <a:t>et al. </a:t>
            </a:r>
            <a:r>
              <a:rPr lang="en-US" sz="1200" dirty="0"/>
              <a:t>BMVC 2010</a:t>
            </a:r>
            <a:r>
              <a:rPr lang="en-US" sz="1200" dirty="0" smtClean="0"/>
              <a:t>]</a:t>
            </a:r>
            <a:endParaRPr lang="en-US" sz="1200" dirty="0"/>
          </a:p>
          <a:p>
            <a:r>
              <a:rPr lang="en-US" dirty="0"/>
              <a:t>4</a:t>
            </a:r>
            <a:r>
              <a:rPr lang="en-US" dirty="0" smtClean="0"/>
              <a:t> interactions from TV programs, 150 training videos and 150 testing videos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143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</a:t>
            </a:r>
            <a:r>
              <a:rPr lang="en-US" dirty="0" smtClean="0"/>
              <a:t>Classification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F69F-37AA-481F-8132-1196453F6863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38242"/>
              </p:ext>
            </p:extLst>
          </p:nvPr>
        </p:nvGraphicFramePr>
        <p:xfrm>
          <a:off x="381000" y="2174240"/>
          <a:ext cx="4191000" cy="30835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124200"/>
                <a:gridCol w="1066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mAP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Ours (early fusion)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Ours</a:t>
                      </a:r>
                      <a:r>
                        <a:rPr lang="en-US" baseline="0" dirty="0" smtClean="0"/>
                        <a:t> (late fusion)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64.4</a:t>
                      </a:r>
                      <a:endParaRPr lang="en-US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Gaidon</a:t>
                      </a:r>
                      <a:r>
                        <a:rPr lang="en-US" dirty="0" smtClean="0"/>
                        <a:t> </a:t>
                      </a:r>
                      <a:r>
                        <a:rPr lang="en-US" i="1" dirty="0" smtClean="0"/>
                        <a:t>et al. </a:t>
                      </a:r>
                      <a:r>
                        <a:rPr lang="en-US" dirty="0" smtClean="0"/>
                        <a:t>IJCV 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Wang </a:t>
                      </a:r>
                      <a:r>
                        <a:rPr lang="en-US" i="1" dirty="0" smtClean="0"/>
                        <a:t>et al. </a:t>
                      </a:r>
                      <a:r>
                        <a:rPr lang="en-US" dirty="0" smtClean="0"/>
                        <a:t>CVPR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i="1" baseline="0" dirty="0" smtClean="0"/>
                        <a:t>et al. </a:t>
                      </a:r>
                      <a:r>
                        <a:rPr lang="en-US" baseline="0" dirty="0" smtClean="0"/>
                        <a:t>ICCV 2013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Patron-Perez </a:t>
                      </a:r>
                      <a:r>
                        <a:rPr lang="en-US" i="1" dirty="0" smtClean="0"/>
                        <a:t>et al. </a:t>
                      </a:r>
                      <a:r>
                        <a:rPr lang="en-US" dirty="0" smtClean="0"/>
                        <a:t>BMVC</a:t>
                      </a:r>
                      <a:r>
                        <a:rPr lang="en-US" baseline="0" dirty="0" smtClean="0"/>
                        <a:t>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Laptev </a:t>
                      </a:r>
                      <a:r>
                        <a:rPr lang="en-US" i="1" dirty="0" smtClean="0"/>
                        <a:t>et al. </a:t>
                      </a:r>
                      <a:r>
                        <a:rPr lang="en-US" dirty="0" smtClean="0"/>
                        <a:t>CVPR 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36.9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3831" y="1764268"/>
            <a:ext cx="180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HighFive</a:t>
            </a:r>
            <a:r>
              <a:rPr lang="en-US" b="1" dirty="0" smtClean="0"/>
              <a:t> Dataset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676043"/>
              </p:ext>
            </p:extLst>
          </p:nvPr>
        </p:nvGraphicFramePr>
        <p:xfrm>
          <a:off x="5029200" y="2174240"/>
          <a:ext cx="3657600" cy="30835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346385"/>
                <a:gridCol w="131121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Ours (early fusion)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89.4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Ours</a:t>
                      </a:r>
                      <a:r>
                        <a:rPr lang="en-US" baseline="0" dirty="0" smtClean="0"/>
                        <a:t> (late fusion)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86.9</a:t>
                      </a:r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Wang </a:t>
                      </a:r>
                      <a:r>
                        <a:rPr lang="en-US" i="1" dirty="0" smtClean="0"/>
                        <a:t>et al. </a:t>
                      </a:r>
                      <a:r>
                        <a:rPr lang="en-US" dirty="0" smtClean="0"/>
                        <a:t>ICCV 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85.2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 </a:t>
                      </a:r>
                      <a:r>
                        <a:rPr lang="en-US" i="1" dirty="0" smtClean="0"/>
                        <a:t>et al. </a:t>
                      </a:r>
                      <a:r>
                        <a:rPr lang="en-US" dirty="0" smtClean="0"/>
                        <a:t>ICCV 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81.7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Raptis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i="1" baseline="0" dirty="0" smtClean="0"/>
                        <a:t>et al. </a:t>
                      </a:r>
                      <a:r>
                        <a:rPr lang="en-US" baseline="0" dirty="0" smtClean="0"/>
                        <a:t>CVPR 2012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Tian </a:t>
                      </a:r>
                      <a:r>
                        <a:rPr lang="en-US" i="1" dirty="0" smtClean="0"/>
                        <a:t>et al. </a:t>
                      </a:r>
                      <a:r>
                        <a:rPr lang="en-US" dirty="0" smtClean="0"/>
                        <a:t>CVPR 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Lan</a:t>
                      </a:r>
                      <a:r>
                        <a:rPr lang="en-US" dirty="0" smtClean="0"/>
                        <a:t> </a:t>
                      </a:r>
                      <a:r>
                        <a:rPr lang="en-US" i="1" dirty="0" smtClean="0"/>
                        <a:t>et al. </a:t>
                      </a:r>
                      <a:r>
                        <a:rPr lang="en-US" dirty="0" smtClean="0"/>
                        <a:t>ICCV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73.1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29056" y="1764268"/>
            <a:ext cx="203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UCF-Sports Dataset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3031" y="5300724"/>
            <a:ext cx="303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mAP</a:t>
            </a:r>
            <a:r>
              <a:rPr lang="en-US" b="1" dirty="0" smtClean="0"/>
              <a:t>: mean average precision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46251" y="5297269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Accuracy: mean per-class accuracy</a:t>
            </a:r>
            <a:endParaRPr lang="en-US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4495800"/>
            <a:ext cx="3810000" cy="0"/>
          </a:xfrm>
          <a:prstGeom prst="line">
            <a:avLst/>
          </a:prstGeom>
          <a:ln w="381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05400" y="4114800"/>
            <a:ext cx="3276600" cy="0"/>
          </a:xfrm>
          <a:prstGeom prst="line">
            <a:avLst/>
          </a:prstGeom>
          <a:ln w="381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05400" y="4495800"/>
            <a:ext cx="3276600" cy="0"/>
          </a:xfrm>
          <a:prstGeom prst="line">
            <a:avLst/>
          </a:prstGeom>
          <a:ln w="381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118359" y="4876800"/>
            <a:ext cx="3276600" cy="0"/>
          </a:xfrm>
          <a:prstGeom prst="line">
            <a:avLst/>
          </a:prstGeom>
          <a:ln w="381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28210" y="5257800"/>
            <a:ext cx="3276600" cy="0"/>
          </a:xfrm>
          <a:prstGeom prst="line">
            <a:avLst/>
          </a:prstGeom>
          <a:ln w="381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87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Tree discriminative power increases as we capture more complex time, space and hierarchical structures.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F69F-37AA-481F-8132-1196453F6863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36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Impact of Tree Size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29000" y="6019800"/>
            <a:ext cx="1186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# of trees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05200" y="2438400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UCF-Sports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2867614"/>
            <a:ext cx="492443" cy="270990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000" b="1" dirty="0" smtClean="0"/>
              <a:t>Mean </a:t>
            </a:r>
            <a:r>
              <a:rPr lang="en-US" sz="2000" b="1" dirty="0"/>
              <a:t>P</a:t>
            </a:r>
            <a:r>
              <a:rPr lang="en-US" sz="2000" b="1" dirty="0" smtClean="0"/>
              <a:t>er-class </a:t>
            </a:r>
            <a:r>
              <a:rPr lang="en-US" sz="2000" b="1" dirty="0"/>
              <a:t>A</a:t>
            </a:r>
            <a:r>
              <a:rPr lang="en-US" sz="2000" b="1" dirty="0" smtClean="0"/>
              <a:t>ccuracy</a:t>
            </a:r>
            <a:endParaRPr lang="en-US" sz="2000" b="1" dirty="0"/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4010239827"/>
              </p:ext>
            </p:extLst>
          </p:nvPr>
        </p:nvGraphicFramePr>
        <p:xfrm>
          <a:off x="1828800" y="2738120"/>
          <a:ext cx="5943600" cy="3352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Rectangle 16"/>
          <p:cNvSpPr/>
          <p:nvPr/>
        </p:nvSpPr>
        <p:spPr>
          <a:xfrm>
            <a:off x="5791200" y="3352800"/>
            <a:ext cx="190500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996504" y="3124200"/>
            <a:ext cx="2173556" cy="369332"/>
            <a:chOff x="7848600" y="3581400"/>
            <a:chExt cx="2173556" cy="369332"/>
          </a:xfrm>
          <a:solidFill>
            <a:schemeClr val="bg1"/>
          </a:solidFill>
        </p:grpSpPr>
        <p:sp>
          <p:nvSpPr>
            <p:cNvPr id="2" name="TextBox 1"/>
            <p:cNvSpPr txBox="1"/>
            <p:nvPr/>
          </p:nvSpPr>
          <p:spPr>
            <a:xfrm>
              <a:off x="8077200" y="3581400"/>
              <a:ext cx="194495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# of tree nodes = 6</a:t>
              </a:r>
              <a:endParaRPr lang="en-US" dirty="0"/>
            </a:p>
          </p:txBody>
        </p:sp>
        <p:cxnSp>
          <p:nvCxnSpPr>
            <p:cNvPr id="8" name="Straight Connector 7"/>
            <p:cNvCxnSpPr>
              <a:endCxn id="2" idx="1"/>
            </p:cNvCxnSpPr>
            <p:nvPr/>
          </p:nvCxnSpPr>
          <p:spPr>
            <a:xfrm>
              <a:off x="7848600" y="3766066"/>
              <a:ext cx="228600" cy="0"/>
            </a:xfrm>
            <a:prstGeom prst="lin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996504" y="3505200"/>
            <a:ext cx="2173556" cy="369332"/>
            <a:chOff x="7848600" y="3581400"/>
            <a:chExt cx="2173556" cy="369332"/>
          </a:xfrm>
          <a:solidFill>
            <a:schemeClr val="bg1"/>
          </a:solidFill>
        </p:grpSpPr>
        <p:sp>
          <p:nvSpPr>
            <p:cNvPr id="19" name="TextBox 18"/>
            <p:cNvSpPr txBox="1"/>
            <p:nvPr/>
          </p:nvSpPr>
          <p:spPr>
            <a:xfrm>
              <a:off x="8077200" y="3581400"/>
              <a:ext cx="194495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# of tree nodes = 5</a:t>
              </a:r>
              <a:endParaRPr lang="en-US" dirty="0"/>
            </a:p>
          </p:txBody>
        </p:sp>
        <p:cxnSp>
          <p:nvCxnSpPr>
            <p:cNvPr id="20" name="Straight Connector 19"/>
            <p:cNvCxnSpPr>
              <a:endCxn id="19" idx="1"/>
            </p:cNvCxnSpPr>
            <p:nvPr/>
          </p:nvCxnSpPr>
          <p:spPr>
            <a:xfrm>
              <a:off x="7848600" y="3766066"/>
              <a:ext cx="228600" cy="0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996504" y="3897868"/>
            <a:ext cx="2173556" cy="369332"/>
            <a:chOff x="7848600" y="3581400"/>
            <a:chExt cx="2173556" cy="369332"/>
          </a:xfrm>
          <a:solidFill>
            <a:schemeClr val="bg1"/>
          </a:solidFill>
        </p:grpSpPr>
        <p:sp>
          <p:nvSpPr>
            <p:cNvPr id="22" name="TextBox 21"/>
            <p:cNvSpPr txBox="1"/>
            <p:nvPr/>
          </p:nvSpPr>
          <p:spPr>
            <a:xfrm>
              <a:off x="8077200" y="3581400"/>
              <a:ext cx="194495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# of tree nodes = 4</a:t>
              </a:r>
              <a:endParaRPr lang="en-US" dirty="0"/>
            </a:p>
          </p:txBody>
        </p:sp>
        <p:cxnSp>
          <p:nvCxnSpPr>
            <p:cNvPr id="23" name="Straight Connector 22"/>
            <p:cNvCxnSpPr>
              <a:endCxn id="22" idx="1"/>
            </p:cNvCxnSpPr>
            <p:nvPr/>
          </p:nvCxnSpPr>
          <p:spPr>
            <a:xfrm>
              <a:off x="7848600" y="3766066"/>
              <a:ext cx="228600" cy="0"/>
            </a:xfrm>
            <a:prstGeom prst="lin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996504" y="4327989"/>
            <a:ext cx="2173556" cy="369332"/>
            <a:chOff x="7848600" y="3581400"/>
            <a:chExt cx="2173556" cy="369332"/>
          </a:xfrm>
          <a:solidFill>
            <a:schemeClr val="bg1"/>
          </a:solidFill>
        </p:grpSpPr>
        <p:sp>
          <p:nvSpPr>
            <p:cNvPr id="25" name="TextBox 24"/>
            <p:cNvSpPr txBox="1"/>
            <p:nvPr/>
          </p:nvSpPr>
          <p:spPr>
            <a:xfrm>
              <a:off x="8077200" y="3581400"/>
              <a:ext cx="194495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# of tree nodes = 3</a:t>
              </a:r>
              <a:endParaRPr lang="en-US" dirty="0"/>
            </a:p>
          </p:txBody>
        </p:sp>
        <p:cxnSp>
          <p:nvCxnSpPr>
            <p:cNvPr id="26" name="Straight Connector 25"/>
            <p:cNvCxnSpPr>
              <a:endCxn id="25" idx="1"/>
            </p:cNvCxnSpPr>
            <p:nvPr/>
          </p:nvCxnSpPr>
          <p:spPr>
            <a:xfrm>
              <a:off x="7848600" y="3766066"/>
              <a:ext cx="228600" cy="0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5996504" y="4736068"/>
            <a:ext cx="2173556" cy="369332"/>
            <a:chOff x="7848600" y="3581400"/>
            <a:chExt cx="2173556" cy="369332"/>
          </a:xfrm>
          <a:solidFill>
            <a:schemeClr val="bg1"/>
          </a:solidFill>
        </p:grpSpPr>
        <p:sp>
          <p:nvSpPr>
            <p:cNvPr id="28" name="TextBox 27"/>
            <p:cNvSpPr txBox="1"/>
            <p:nvPr/>
          </p:nvSpPr>
          <p:spPr>
            <a:xfrm>
              <a:off x="8077200" y="3581400"/>
              <a:ext cx="194495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# of tree nodes = 2</a:t>
              </a:r>
              <a:endParaRPr lang="en-US" dirty="0"/>
            </a:p>
          </p:txBody>
        </p:sp>
        <p:cxnSp>
          <p:nvCxnSpPr>
            <p:cNvPr id="29" name="Straight Connector 28"/>
            <p:cNvCxnSpPr>
              <a:endCxn id="28" idx="1"/>
            </p:cNvCxnSpPr>
            <p:nvPr/>
          </p:nvCxnSpPr>
          <p:spPr>
            <a:xfrm>
              <a:off x="7848600" y="3766066"/>
              <a:ext cx="228600" cy="0"/>
            </a:xfrm>
            <a:prstGeom prst="lin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682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 uiExpand="1">
        <p:bldSub>
          <a:bldChart bld="series" animBg="0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D74A-FC53-214B-9222-F34E98396A69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 descr="tree_000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636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4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D74A-FC53-214B-9222-F34E98396A69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 descr="tree_000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63600"/>
            <a:ext cx="7620000" cy="5080000"/>
          </a:xfrm>
          <a:prstGeom prst="rect">
            <a:avLst/>
          </a:prstGeom>
        </p:spPr>
      </p:pic>
      <p:pic>
        <p:nvPicPr>
          <p:cNvPr id="9" name="Picture 8" descr="tree_0006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82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34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D74A-FC53-214B-9222-F34E98396A69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7" descr="tree_000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63600"/>
            <a:ext cx="7620000" cy="5080000"/>
          </a:xfrm>
          <a:prstGeom prst="rect">
            <a:avLst/>
          </a:prstGeom>
        </p:spPr>
      </p:pic>
      <p:pic>
        <p:nvPicPr>
          <p:cNvPr id="9" name="Picture 8" descr="tree_0006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8200"/>
            <a:ext cx="7620000" cy="5080000"/>
          </a:xfrm>
          <a:prstGeom prst="rect">
            <a:avLst/>
          </a:prstGeom>
        </p:spPr>
      </p:pic>
      <p:pic>
        <p:nvPicPr>
          <p:cNvPr id="10" name="Picture 9" descr="tree_0007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82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8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610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spatia</a:t>
            </a:r>
            <a:r>
              <a:rPr lang="en-US" b="1" dirty="0" smtClean="0">
                <a:solidFill>
                  <a:srgbClr val="000000"/>
                </a:solidFill>
              </a:rPr>
              <a:t>l </a:t>
            </a:r>
            <a:r>
              <a:rPr lang="en-US" dirty="0" smtClean="0"/>
              <a:t>structures 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BB884-40A1-4B5F-901E-6FC931F77AD4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10008" y="1763739"/>
            <a:ext cx="4662671" cy="2622319"/>
            <a:chOff x="1066800" y="3399166"/>
            <a:chExt cx="7620000" cy="2957184"/>
          </a:xfrm>
        </p:grpSpPr>
        <p:pic>
          <p:nvPicPr>
            <p:cNvPr id="8" name="Picture 7" descr="tempral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25"/>
            <a:stretch/>
          </p:blipFill>
          <p:spPr>
            <a:xfrm>
              <a:off x="1066800" y="3399166"/>
              <a:ext cx="7620000" cy="295718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270098" y="3580904"/>
              <a:ext cx="1526973" cy="1127839"/>
            </a:xfrm>
            <a:prstGeom prst="rect">
              <a:avLst/>
            </a:prstGeom>
            <a:noFill/>
            <a:ln w="5715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24200" y="3580904"/>
              <a:ext cx="928702" cy="1127839"/>
            </a:xfrm>
            <a:prstGeom prst="rect">
              <a:avLst/>
            </a:prstGeom>
            <a:noFill/>
            <a:ln w="5715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589511" y="3695056"/>
              <a:ext cx="928702" cy="1127839"/>
            </a:xfrm>
            <a:prstGeom prst="rect">
              <a:avLst/>
            </a:prstGeom>
            <a:noFill/>
            <a:ln w="5715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19800" y="4404536"/>
              <a:ext cx="1177786" cy="934912"/>
            </a:xfrm>
            <a:prstGeom prst="rect">
              <a:avLst/>
            </a:prstGeom>
            <a:noFill/>
            <a:ln w="5715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06427" y="4504420"/>
              <a:ext cx="1180373" cy="960578"/>
            </a:xfrm>
            <a:prstGeom prst="rect">
              <a:avLst/>
            </a:prstGeom>
            <a:noFill/>
            <a:ln w="5715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412807" y="4894240"/>
              <a:ext cx="585102" cy="1371344"/>
            </a:xfrm>
            <a:prstGeom prst="rect">
              <a:avLst/>
            </a:prstGeom>
            <a:noFill/>
            <a:ln w="5715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63429" y="4868573"/>
              <a:ext cx="585102" cy="1371344"/>
            </a:xfrm>
            <a:prstGeom prst="rect">
              <a:avLst/>
            </a:prstGeom>
            <a:noFill/>
            <a:ln w="5715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728741" y="4897112"/>
              <a:ext cx="585102" cy="1371344"/>
            </a:xfrm>
            <a:prstGeom prst="rect">
              <a:avLst/>
            </a:prstGeom>
            <a:noFill/>
            <a:ln w="5715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20335" y="5429582"/>
              <a:ext cx="915261" cy="838874"/>
            </a:xfrm>
            <a:prstGeom prst="rect">
              <a:avLst/>
            </a:prstGeom>
            <a:noFill/>
            <a:ln w="5715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542732" y="5542009"/>
              <a:ext cx="915261" cy="726447"/>
            </a:xfrm>
            <a:prstGeom prst="rect">
              <a:avLst/>
            </a:prstGeom>
            <a:noFill/>
            <a:ln w="5715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Curved Connector 18"/>
            <p:cNvCxnSpPr>
              <a:stCxn id="9" idx="3"/>
              <a:endCxn id="10" idx="1"/>
            </p:cNvCxnSpPr>
            <p:nvPr/>
          </p:nvCxnSpPr>
          <p:spPr>
            <a:xfrm>
              <a:off x="2797071" y="4144824"/>
              <a:ext cx="327129" cy="12700"/>
            </a:xfrm>
            <a:prstGeom prst="curvedConnector3">
              <a:avLst/>
            </a:prstGeom>
            <a:ln w="5715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urved Connector 19"/>
            <p:cNvCxnSpPr>
              <a:stCxn id="10" idx="3"/>
              <a:endCxn id="11" idx="1"/>
            </p:cNvCxnSpPr>
            <p:nvPr/>
          </p:nvCxnSpPr>
          <p:spPr>
            <a:xfrm>
              <a:off x="4052902" y="4144824"/>
              <a:ext cx="536609" cy="114152"/>
            </a:xfrm>
            <a:prstGeom prst="curvedConnector3">
              <a:avLst/>
            </a:prstGeom>
            <a:ln w="5715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11" idx="3"/>
              <a:endCxn id="12" idx="1"/>
            </p:cNvCxnSpPr>
            <p:nvPr/>
          </p:nvCxnSpPr>
          <p:spPr>
            <a:xfrm>
              <a:off x="5518213" y="4258976"/>
              <a:ext cx="501587" cy="613016"/>
            </a:xfrm>
            <a:prstGeom prst="curvedConnector3">
              <a:avLst/>
            </a:prstGeom>
            <a:ln w="5715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urved Connector 21"/>
            <p:cNvCxnSpPr>
              <a:stCxn id="12" idx="3"/>
              <a:endCxn id="13" idx="1"/>
            </p:cNvCxnSpPr>
            <p:nvPr/>
          </p:nvCxnSpPr>
          <p:spPr>
            <a:xfrm>
              <a:off x="7197586" y="4871992"/>
              <a:ext cx="308841" cy="112717"/>
            </a:xfrm>
            <a:prstGeom prst="curvedConnector3">
              <a:avLst/>
            </a:prstGeom>
            <a:ln w="57150" cmpd="sng">
              <a:solidFill>
                <a:srgbClr val="1F49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14" idx="3"/>
              <a:endCxn id="15" idx="1"/>
            </p:cNvCxnSpPr>
            <p:nvPr/>
          </p:nvCxnSpPr>
          <p:spPr>
            <a:xfrm flipV="1">
              <a:off x="1997909" y="5554245"/>
              <a:ext cx="1265520" cy="25667"/>
            </a:xfrm>
            <a:prstGeom prst="curvedConnector3">
              <a:avLst/>
            </a:prstGeom>
            <a:ln w="57150" cmpd="sng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>
              <a:stCxn id="15" idx="3"/>
              <a:endCxn id="16" idx="1"/>
            </p:cNvCxnSpPr>
            <p:nvPr/>
          </p:nvCxnSpPr>
          <p:spPr>
            <a:xfrm>
              <a:off x="3848531" y="5554245"/>
              <a:ext cx="880210" cy="28539"/>
            </a:xfrm>
            <a:prstGeom prst="curvedConnector3">
              <a:avLst/>
            </a:prstGeom>
            <a:ln w="57150" cmpd="sng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16" idx="3"/>
              <a:endCxn id="17" idx="1"/>
            </p:cNvCxnSpPr>
            <p:nvPr/>
          </p:nvCxnSpPr>
          <p:spPr>
            <a:xfrm>
              <a:off x="5313843" y="5582784"/>
              <a:ext cx="706492" cy="266235"/>
            </a:xfrm>
            <a:prstGeom prst="curvedConnector3">
              <a:avLst/>
            </a:prstGeom>
            <a:ln w="57150" cmpd="sng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17" idx="3"/>
              <a:endCxn id="18" idx="1"/>
            </p:cNvCxnSpPr>
            <p:nvPr/>
          </p:nvCxnSpPr>
          <p:spPr>
            <a:xfrm>
              <a:off x="6935596" y="5849019"/>
              <a:ext cx="607136" cy="56214"/>
            </a:xfrm>
            <a:prstGeom prst="curvedConnector3">
              <a:avLst/>
            </a:prstGeom>
            <a:ln w="57150" cmpd="sng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5884240" y="1776494"/>
            <a:ext cx="2309459" cy="2871706"/>
            <a:chOff x="6253008" y="3560324"/>
            <a:chExt cx="2433792" cy="2987201"/>
          </a:xfrm>
        </p:grpSpPr>
        <p:sp>
          <p:nvSpPr>
            <p:cNvPr id="28" name="Flowchart: Punched Tape 16"/>
            <p:cNvSpPr/>
            <p:nvPr/>
          </p:nvSpPr>
          <p:spPr>
            <a:xfrm>
              <a:off x="6253008" y="3560324"/>
              <a:ext cx="2433792" cy="1405999"/>
            </a:xfrm>
            <a:prstGeom prst="flowChartPunchedTap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Punched Tape 16"/>
            <p:cNvSpPr/>
            <p:nvPr/>
          </p:nvSpPr>
          <p:spPr>
            <a:xfrm>
              <a:off x="6253008" y="5141526"/>
              <a:ext cx="2433792" cy="1405999"/>
            </a:xfrm>
            <a:prstGeom prst="flowChartPunchedTap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7349450" y="4661675"/>
              <a:ext cx="0" cy="673841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663407" y="4781657"/>
              <a:ext cx="783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Below</a:t>
              </a:r>
              <a:endParaRPr lang="en-US" b="1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55752" y="6029762"/>
            <a:ext cx="4073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credit of original photo: </a:t>
            </a:r>
            <a:r>
              <a:rPr lang="en-US" sz="1600" dirty="0" err="1" smtClean="0">
                <a:solidFill>
                  <a:srgbClr val="BFBFBF"/>
                </a:solidFill>
              </a:rPr>
              <a:t>www.paceliving.com</a:t>
            </a:r>
            <a:endParaRPr lang="en-US" sz="1600" dirty="0" smtClean="0">
              <a:solidFill>
                <a:srgbClr val="BFBFB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343400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squat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7407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Localization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91DF7-BBBF-4A05-BA1B-22E1C5894CBC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676401"/>
            <a:ext cx="5271196" cy="3534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" y="3091934"/>
            <a:ext cx="1229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UCF-Sports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5486400"/>
            <a:ext cx="6525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Precision </a:t>
            </a:r>
            <a:r>
              <a:rPr lang="en-US" dirty="0" smtClean="0"/>
              <a:t>  predicted area (PA) divided by ground truth area (GA)</a:t>
            </a:r>
          </a:p>
          <a:p>
            <a:r>
              <a:rPr lang="en-US" b="1" dirty="0" smtClean="0"/>
              <a:t>Recall</a:t>
            </a:r>
            <a:r>
              <a:rPr lang="en-US" dirty="0" smtClean="0"/>
              <a:t>         intersection of PA and GA divided by GA</a:t>
            </a:r>
          </a:p>
          <a:p>
            <a:r>
              <a:rPr lang="en-US" b="1" dirty="0" smtClean="0"/>
              <a:t>IOU</a:t>
            </a:r>
            <a:r>
              <a:rPr lang="en-US" dirty="0" smtClean="0"/>
              <a:t>             intersection of PA and GA divided by union of PA and 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37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Dataset 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We use </a:t>
            </a:r>
            <a:r>
              <a:rPr lang="en-US" sz="2800" b="1" dirty="0" smtClean="0">
                <a:solidFill>
                  <a:srgbClr val="800000"/>
                </a:solidFill>
              </a:rPr>
              <a:t>trees learned on </a:t>
            </a:r>
            <a:r>
              <a:rPr lang="en-US" sz="2800" b="1" dirty="0" err="1" smtClean="0">
                <a:solidFill>
                  <a:srgbClr val="800000"/>
                </a:solidFill>
              </a:rPr>
              <a:t>HighFive</a:t>
            </a:r>
            <a:r>
              <a:rPr lang="en-US" sz="2800" b="1" dirty="0" smtClean="0">
                <a:solidFill>
                  <a:srgbClr val="800000"/>
                </a:solidFill>
              </a:rPr>
              <a:t> </a:t>
            </a:r>
            <a:r>
              <a:rPr lang="en-US" sz="2800" dirty="0" smtClean="0"/>
              <a:t>to recognize two actions common in the </a:t>
            </a:r>
            <a:r>
              <a:rPr lang="en-US" sz="2800" b="1" dirty="0" smtClean="0">
                <a:solidFill>
                  <a:srgbClr val="800000"/>
                </a:solidFill>
              </a:rPr>
              <a:t>Hollywood3D</a:t>
            </a:r>
            <a:r>
              <a:rPr lang="en-US" sz="2800" dirty="0" smtClean="0"/>
              <a:t> dataset.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F69F-37AA-481F-8132-1196453F6863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639618"/>
              </p:ext>
            </p:extLst>
          </p:nvPr>
        </p:nvGraphicFramePr>
        <p:xfrm>
          <a:off x="1970469" y="3068737"/>
          <a:ext cx="4506531" cy="1731863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971800"/>
                <a:gridCol w="838200"/>
                <a:gridCol w="696531"/>
              </a:tblGrid>
              <a:tr h="15239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Method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Kiss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Hug</a:t>
                      </a:r>
                      <a:endParaRPr lang="en-US" sz="1400" b="1" dirty="0"/>
                    </a:p>
                  </a:txBody>
                  <a:tcPr anchor="ctr"/>
                </a:tc>
              </a:tr>
              <a:tr h="475688">
                <a:tc>
                  <a:txBody>
                    <a:bodyPr/>
                    <a:lstStyle/>
                    <a:p>
                      <a:pPr algn="l"/>
                      <a:r>
                        <a:rPr lang="en-US" sz="1800" u="none" strike="noStrike" kern="1200" baseline="0" dirty="0" smtClean="0"/>
                        <a:t>Hadfield et al. CVPR 2013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strike="noStrike" kern="1200" baseline="0" dirty="0" smtClean="0"/>
                        <a:t>10.2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strike="noStrike" kern="1200" baseline="0" dirty="0" smtClean="0"/>
                        <a:t>12.1</a:t>
                      </a:r>
                      <a:endParaRPr lang="en-US" sz="1800" dirty="0"/>
                    </a:p>
                  </a:txBody>
                  <a:tcPr anchor="ctr"/>
                </a:tc>
              </a:tr>
              <a:tr h="475688">
                <a:tc>
                  <a:txBody>
                    <a:bodyPr/>
                    <a:lstStyle/>
                    <a:p>
                      <a:pPr algn="l"/>
                      <a:r>
                        <a:rPr lang="en-US" sz="1800" b="1" u="none" strike="noStrike" kern="1200" baseline="0" dirty="0" smtClean="0"/>
                        <a:t>Ours  (not using depth info)</a:t>
                      </a:r>
                      <a:endParaRPr lang="en-US" sz="1800" b="0" u="none" strike="noStrike" kern="12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strike="noStrike" baseline="0" dirty="0" smtClean="0"/>
                        <a:t>20.8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strike="noStrike" baseline="0" dirty="0" smtClean="0"/>
                        <a:t>27.4</a:t>
                      </a:r>
                      <a:endParaRPr lang="en-US" sz="1800" dirty="0"/>
                    </a:p>
                  </a:txBody>
                  <a:tcPr anchor="ctr"/>
                </a:tc>
              </a:tr>
              <a:tr h="475688">
                <a:tc>
                  <a:txBody>
                    <a:bodyPr/>
                    <a:lstStyle/>
                    <a:p>
                      <a:pPr algn="l"/>
                      <a:r>
                        <a:rPr lang="en-US" sz="1800" u="none" strike="noStrike" kern="1200" baseline="0" dirty="0" smtClean="0"/>
                        <a:t>Hadfield et al. ECCV 2014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31.3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32.4</a:t>
                      </a:r>
                      <a:endParaRPr lang="en-US" sz="1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81200" y="2590800"/>
            <a:ext cx="370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Evaluation Metric: Average Precision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334000" y="3772674"/>
            <a:ext cx="0" cy="204232"/>
          </a:xfrm>
          <a:prstGeom prst="line">
            <a:avLst/>
          </a:prstGeom>
          <a:ln>
            <a:headEnd type="triangl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90800" y="4254242"/>
            <a:ext cx="2057400" cy="0"/>
          </a:xfrm>
          <a:prstGeom prst="line">
            <a:avLst/>
          </a:prstGeom>
          <a:ln w="381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121918" y="3771126"/>
            <a:ext cx="0" cy="204232"/>
          </a:xfrm>
          <a:prstGeom prst="line">
            <a:avLst/>
          </a:prstGeom>
          <a:ln>
            <a:headEnd type="triangl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25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Now you might have the following question:</a:t>
            </a:r>
            <a:endParaRPr lang="en-US" sz="32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F69F-37AA-481F-8132-1196453F6863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42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402849" y="1752600"/>
            <a:ext cx="6373138" cy="4236790"/>
            <a:chOff x="1402849" y="1752600"/>
            <a:chExt cx="6373138" cy="4236790"/>
          </a:xfrm>
        </p:grpSpPr>
        <p:pic>
          <p:nvPicPr>
            <p:cNvPr id="3" name="Picture 2" descr="22-questions-willy-wonka-the-chocolate-factory-le-1-31822-1375199158-10_big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849" y="1752600"/>
              <a:ext cx="6373138" cy="423679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76400" y="5311565"/>
              <a:ext cx="59159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Black"/>
                  <a:cs typeface="Arial Black"/>
                </a:rPr>
                <a:t>Can you give me a summary?</a:t>
              </a:r>
              <a:endPara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81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8534400" cy="391636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Our method </a:t>
            </a:r>
            <a:r>
              <a:rPr lang="en-US" sz="3000" b="1" dirty="0" smtClean="0">
                <a:solidFill>
                  <a:srgbClr val="800000"/>
                </a:solidFill>
              </a:rPr>
              <a:t>automatically discovers space-time trees </a:t>
            </a:r>
            <a:r>
              <a:rPr lang="en-US" sz="3000" dirty="0" smtClean="0"/>
              <a:t>from training videos that capture rich time, space and hierarchical structures in human actions.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3000" dirty="0"/>
              <a:t>We propose the </a:t>
            </a:r>
            <a:r>
              <a:rPr lang="en-US" sz="3000" b="1" dirty="0">
                <a:solidFill>
                  <a:srgbClr val="800000"/>
                </a:solidFill>
              </a:rPr>
              <a:t>ensemble of space-time trees </a:t>
            </a:r>
            <a:r>
              <a:rPr lang="en-US" sz="3000" dirty="0"/>
              <a:t>for action classification </a:t>
            </a:r>
            <a:r>
              <a:rPr lang="en-US" sz="3000" dirty="0" smtClean="0"/>
              <a:t>and achieve </a:t>
            </a:r>
            <a:r>
              <a:rPr lang="en-US" sz="3000" dirty="0"/>
              <a:t>promising results</a:t>
            </a:r>
            <a:r>
              <a:rPr lang="en-US" sz="3000" dirty="0" smtClean="0"/>
              <a:t>.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3000" dirty="0"/>
              <a:t>We show </a:t>
            </a:r>
            <a:r>
              <a:rPr lang="en-US" sz="3000" b="1" dirty="0">
                <a:solidFill>
                  <a:srgbClr val="800000"/>
                </a:solidFill>
              </a:rPr>
              <a:t>generalization of the learned trees </a:t>
            </a:r>
            <a:r>
              <a:rPr lang="en-US" sz="3000" dirty="0"/>
              <a:t>by cross-dataset validation</a:t>
            </a:r>
            <a:r>
              <a:rPr lang="en-US" sz="3000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F69F-37AA-481F-8132-1196453F6863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43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267200" y="4648200"/>
            <a:ext cx="683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AND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5069904"/>
            <a:ext cx="6945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Please visit our poster (#63, afternoon)!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9203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ees.mp4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731837"/>
            <a:ext cx="804545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F69F-37AA-481F-8132-1196453F6863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71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610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temporal </a:t>
            </a:r>
            <a:r>
              <a:rPr lang="en-US" dirty="0" smtClean="0"/>
              <a:t>structures 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78C5E-4F4D-4C33-90BD-99CBD157124A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274002" y="3742462"/>
            <a:ext cx="4474174" cy="1362938"/>
            <a:chOff x="5260212" y="4646330"/>
            <a:chExt cx="4715048" cy="1417752"/>
          </a:xfrm>
        </p:grpSpPr>
        <p:sp>
          <p:nvSpPr>
            <p:cNvPr id="8" name="Flowchart: Punched Tape 16"/>
            <p:cNvSpPr/>
            <p:nvPr/>
          </p:nvSpPr>
          <p:spPr>
            <a:xfrm>
              <a:off x="5260212" y="4646330"/>
              <a:ext cx="1909912" cy="1405999"/>
            </a:xfrm>
            <a:prstGeom prst="flowChartPunchedTap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Punched Tape 16"/>
            <p:cNvSpPr/>
            <p:nvPr/>
          </p:nvSpPr>
          <p:spPr>
            <a:xfrm>
              <a:off x="8327611" y="4658083"/>
              <a:ext cx="1647649" cy="1405999"/>
            </a:xfrm>
            <a:prstGeom prst="flowChartPunchedTap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7349450" y="5335516"/>
              <a:ext cx="810808" cy="0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20091" y="4781657"/>
              <a:ext cx="870329" cy="384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Before</a:t>
              </a:r>
              <a:endParaRPr lang="en-US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3664" y="1600200"/>
            <a:ext cx="7728275" cy="1355252"/>
            <a:chOff x="743664" y="3444428"/>
            <a:chExt cx="7728275" cy="1355252"/>
          </a:xfrm>
        </p:grpSpPr>
        <p:grpSp>
          <p:nvGrpSpPr>
            <p:cNvPr id="14" name="Group 13"/>
            <p:cNvGrpSpPr/>
            <p:nvPr/>
          </p:nvGrpSpPr>
          <p:grpSpPr>
            <a:xfrm>
              <a:off x="743664" y="3467703"/>
              <a:ext cx="3484986" cy="1331977"/>
              <a:chOff x="-38942" y="3718761"/>
              <a:chExt cx="3484986" cy="1331977"/>
            </a:xfrm>
          </p:grpSpPr>
          <p:pic>
            <p:nvPicPr>
              <p:cNvPr id="19" name="Picture 18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891"/>
              <a:stretch/>
            </p:blipFill>
            <p:spPr>
              <a:xfrm>
                <a:off x="0" y="3718761"/>
                <a:ext cx="3446044" cy="1311538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-38942" y="3721596"/>
                <a:ext cx="3446044" cy="1329142"/>
              </a:xfrm>
              <a:prstGeom prst="rect">
                <a:avLst/>
              </a:prstGeom>
              <a:noFill/>
              <a:ln w="57150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025882" y="3444428"/>
              <a:ext cx="3446057" cy="1334813"/>
              <a:chOff x="5391187" y="4365728"/>
              <a:chExt cx="3446057" cy="1334813"/>
            </a:xfrm>
          </p:grpSpPr>
          <p:pic>
            <p:nvPicPr>
              <p:cNvPr id="17" name="Picture 16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232"/>
              <a:stretch/>
            </p:blipFill>
            <p:spPr>
              <a:xfrm>
                <a:off x="5391187" y="4365728"/>
                <a:ext cx="3446044" cy="1329141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5391200" y="4371399"/>
                <a:ext cx="3446044" cy="1329142"/>
              </a:xfrm>
              <a:prstGeom prst="rect">
                <a:avLst/>
              </a:prstGeom>
              <a:noFill/>
              <a:ln w="57150" cmpd="sng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ight Arrow 15"/>
            <p:cNvSpPr/>
            <p:nvPr/>
          </p:nvSpPr>
          <p:spPr>
            <a:xfrm>
              <a:off x="4370810" y="3928351"/>
              <a:ext cx="531585" cy="484632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27601" y="2971800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squat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55752" y="6029762"/>
            <a:ext cx="4073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credit of original photo: </a:t>
            </a:r>
            <a:r>
              <a:rPr lang="en-US" sz="1600" dirty="0" err="1" smtClean="0">
                <a:solidFill>
                  <a:srgbClr val="BFBFBF"/>
                </a:solidFill>
              </a:rPr>
              <a:t>www.paceliving.com</a:t>
            </a:r>
            <a:endParaRPr lang="en-US" sz="1600" dirty="0" smtClean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6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610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hierarchical</a:t>
            </a:r>
            <a:r>
              <a:rPr lang="en-US" dirty="0" smtClean="0"/>
              <a:t> structures 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1879-F197-41CE-BD62-FB946F52EBBC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57200" y="1600200"/>
            <a:ext cx="5295768" cy="2622319"/>
            <a:chOff x="952632" y="3399166"/>
            <a:chExt cx="5295768" cy="2622319"/>
          </a:xfrm>
        </p:grpSpPr>
        <p:grpSp>
          <p:nvGrpSpPr>
            <p:cNvPr id="9" name="Group 8"/>
            <p:cNvGrpSpPr/>
            <p:nvPr/>
          </p:nvGrpSpPr>
          <p:grpSpPr>
            <a:xfrm>
              <a:off x="952632" y="3399166"/>
              <a:ext cx="5143368" cy="2622319"/>
              <a:chOff x="1066800" y="3399166"/>
              <a:chExt cx="7620000" cy="2957184"/>
            </a:xfrm>
          </p:grpSpPr>
          <p:pic>
            <p:nvPicPr>
              <p:cNvPr id="15" name="Picture 14" descr="tempral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9925"/>
              <a:stretch/>
            </p:blipFill>
            <p:spPr>
              <a:xfrm>
                <a:off x="1066800" y="3399166"/>
                <a:ext cx="7620000" cy="2957184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1270098" y="3580904"/>
                <a:ext cx="1526973" cy="1127839"/>
              </a:xfrm>
              <a:prstGeom prst="rect">
                <a:avLst/>
              </a:prstGeom>
              <a:noFill/>
              <a:ln w="38100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124200" y="3580904"/>
                <a:ext cx="928702" cy="1127839"/>
              </a:xfrm>
              <a:prstGeom prst="rect">
                <a:avLst/>
              </a:prstGeom>
              <a:noFill/>
              <a:ln w="38100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589511" y="3695056"/>
                <a:ext cx="928702" cy="1127839"/>
              </a:xfrm>
              <a:prstGeom prst="rect">
                <a:avLst/>
              </a:prstGeom>
              <a:noFill/>
              <a:ln w="38100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019800" y="4404536"/>
                <a:ext cx="1177786" cy="934912"/>
              </a:xfrm>
              <a:prstGeom prst="rect">
                <a:avLst/>
              </a:prstGeom>
              <a:noFill/>
              <a:ln w="38100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506427" y="4504420"/>
                <a:ext cx="1180373" cy="960578"/>
              </a:xfrm>
              <a:prstGeom prst="rect">
                <a:avLst/>
              </a:prstGeom>
              <a:noFill/>
              <a:ln w="38100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412807" y="4894240"/>
                <a:ext cx="585102" cy="1371344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263429" y="4868573"/>
                <a:ext cx="585102" cy="1371344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728741" y="4897112"/>
                <a:ext cx="585102" cy="1371344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020335" y="5429582"/>
                <a:ext cx="915261" cy="838874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542732" y="5542009"/>
                <a:ext cx="915261" cy="726447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990600" y="3399166"/>
              <a:ext cx="1219200" cy="2622319"/>
            </a:xfrm>
            <a:prstGeom prst="rect">
              <a:avLst/>
            </a:prstGeom>
            <a:noFill/>
            <a:ln w="5715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86000" y="3399166"/>
              <a:ext cx="762000" cy="2622319"/>
            </a:xfrm>
            <a:prstGeom prst="rect">
              <a:avLst/>
            </a:prstGeom>
            <a:noFill/>
            <a:ln w="5715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61297" y="3551566"/>
              <a:ext cx="762000" cy="2469919"/>
            </a:xfrm>
            <a:prstGeom prst="rect">
              <a:avLst/>
            </a:prstGeom>
            <a:noFill/>
            <a:ln w="5715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91000" y="4190999"/>
              <a:ext cx="990600" cy="1816219"/>
            </a:xfrm>
            <a:prstGeom prst="rect">
              <a:avLst/>
            </a:prstGeom>
            <a:noFill/>
            <a:ln w="5715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57800" y="4267200"/>
              <a:ext cx="990600" cy="1754285"/>
            </a:xfrm>
            <a:prstGeom prst="rect">
              <a:avLst/>
            </a:prstGeom>
            <a:noFill/>
            <a:ln w="5715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96000" y="1596682"/>
            <a:ext cx="2579270" cy="2899118"/>
            <a:chOff x="6358786" y="3273082"/>
            <a:chExt cx="2579270" cy="2899118"/>
          </a:xfrm>
        </p:grpSpPr>
        <p:grpSp>
          <p:nvGrpSpPr>
            <p:cNvPr id="27" name="Group 26"/>
            <p:cNvGrpSpPr/>
            <p:nvPr/>
          </p:nvGrpSpPr>
          <p:grpSpPr>
            <a:xfrm>
              <a:off x="6567629" y="3273082"/>
              <a:ext cx="2370427" cy="2871706"/>
              <a:chOff x="6253008" y="3560324"/>
              <a:chExt cx="2498042" cy="2987201"/>
            </a:xfrm>
          </p:grpSpPr>
          <p:sp>
            <p:nvSpPr>
              <p:cNvPr id="31" name="Flowchart: Punched Tape 16"/>
              <p:cNvSpPr/>
              <p:nvPr/>
            </p:nvSpPr>
            <p:spPr>
              <a:xfrm>
                <a:off x="6253008" y="3560324"/>
                <a:ext cx="2433792" cy="1405999"/>
              </a:xfrm>
              <a:prstGeom prst="flowChartPunchedTap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scene3d>
                <a:camera prst="orthographicFront">
                  <a:rot lat="3600000" lon="0" rev="0"/>
                </a:camera>
                <a:lightRig rig="soft" dir="t"/>
              </a:scene3d>
              <a:sp3d prstMaterial="matte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lowchart: Punched Tape 16"/>
              <p:cNvSpPr/>
              <p:nvPr/>
            </p:nvSpPr>
            <p:spPr>
              <a:xfrm>
                <a:off x="7663407" y="5141526"/>
                <a:ext cx="1023393" cy="1405999"/>
              </a:xfrm>
              <a:prstGeom prst="flowChartPunchedTap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scene3d>
                <a:camera prst="orthographicFront">
                  <a:rot lat="3600000" lon="0" rev="0"/>
                </a:camera>
                <a:lightRig rig="soft" dir="t"/>
              </a:scene3d>
              <a:sp3d prstMaterial="matte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V="1">
                <a:off x="6719617" y="4618858"/>
                <a:ext cx="534326" cy="836639"/>
              </a:xfrm>
              <a:prstGeom prst="straightConnector1">
                <a:avLst/>
              </a:prstGeom>
              <a:ln w="762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7903751" y="4781657"/>
                <a:ext cx="847299" cy="384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is-part</a:t>
                </a:r>
                <a:endParaRPr lang="en-US" b="1" dirty="0"/>
              </a:p>
            </p:txBody>
          </p:sp>
        </p:grpSp>
        <p:sp>
          <p:nvSpPr>
            <p:cNvPr id="28" name="Flowchart: Punched Tape 16"/>
            <p:cNvSpPr/>
            <p:nvPr/>
          </p:nvSpPr>
          <p:spPr>
            <a:xfrm>
              <a:off x="6477000" y="4820562"/>
              <a:ext cx="1040429" cy="1351638"/>
            </a:xfrm>
            <a:prstGeom prst="flowChartPunchedTap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scene3d>
              <a:camera prst="orthographicFront">
                <a:rot lat="3600000" lon="0" rev="0"/>
              </a:camera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7772400" y="4267200"/>
              <a:ext cx="569534" cy="852535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358786" y="4495800"/>
              <a:ext cx="8040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is-part</a:t>
              </a:r>
              <a:endParaRPr lang="en-US" b="1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81000" y="4267200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squat</a:t>
            </a:r>
            <a:endParaRPr lang="en-US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55752" y="6029762"/>
            <a:ext cx="4073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FBFBF"/>
                </a:solidFill>
              </a:rPr>
              <a:t>credit of original photo: </a:t>
            </a:r>
            <a:r>
              <a:rPr lang="en-US" sz="1600" dirty="0" err="1" smtClean="0">
                <a:solidFill>
                  <a:srgbClr val="BFBFBF"/>
                </a:solidFill>
              </a:rPr>
              <a:t>www.paceliving.com</a:t>
            </a:r>
            <a:endParaRPr lang="en-US" sz="1600" dirty="0" smtClean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81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 for Action Recognition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F69F-37AA-481F-8132-1196453F6863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568161"/>
              </p:ext>
            </p:extLst>
          </p:nvPr>
        </p:nvGraphicFramePr>
        <p:xfrm>
          <a:off x="228600" y="1524000"/>
          <a:ext cx="8686800" cy="154917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905000"/>
                <a:gridCol w="1569720"/>
                <a:gridCol w="1737360"/>
                <a:gridCol w="1737360"/>
                <a:gridCol w="1737360"/>
              </a:tblGrid>
              <a:tr h="970052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Space-time</a:t>
                      </a:r>
                      <a:r>
                        <a:rPr lang="en-US" sz="1600" b="1" baseline="0" dirty="0" smtClean="0"/>
                        <a:t> structural information</a:t>
                      </a:r>
                      <a:endParaRPr lang="en-US" sz="16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Number</a:t>
                      </a:r>
                      <a:r>
                        <a:rPr lang="en-US" sz="1600" b="1" baseline="0" dirty="0" smtClean="0"/>
                        <a:t> of structures</a:t>
                      </a:r>
                      <a:endParaRPr lang="en-US" sz="16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Topology</a:t>
                      </a:r>
                      <a:r>
                        <a:rPr lang="en-US" sz="1600" b="1" baseline="0" dirty="0" smtClean="0"/>
                        <a:t> of the structures</a:t>
                      </a:r>
                      <a:endParaRPr lang="en-US" sz="1600" b="1" dirty="0" smtClean="0"/>
                    </a:p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Supervision</a:t>
                      </a:r>
                    </a:p>
                  </a:txBody>
                  <a:tcPr anchor="ctr"/>
                </a:tc>
              </a:tr>
              <a:tr h="57744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Bag</a:t>
                      </a:r>
                      <a:r>
                        <a:rPr lang="en-US" sz="1600" b="1" baseline="0" dirty="0" smtClean="0"/>
                        <a:t>-of-Words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Discarded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action class label of video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2000" y="3505200"/>
            <a:ext cx="7430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, Laptev </a:t>
            </a:r>
            <a:r>
              <a:rPr lang="en-US" i="1" dirty="0" smtClean="0"/>
              <a:t>et al. </a:t>
            </a:r>
            <a:r>
              <a:rPr lang="en-US" dirty="0" smtClean="0"/>
              <a:t>CVPR 2008,  Wang </a:t>
            </a:r>
            <a:r>
              <a:rPr lang="en-US" i="1" dirty="0" smtClean="0"/>
              <a:t>et al. </a:t>
            </a:r>
            <a:r>
              <a:rPr lang="en-US" dirty="0" smtClean="0"/>
              <a:t>IJCV 2013,  Wang </a:t>
            </a:r>
            <a:r>
              <a:rPr lang="en-US" i="1" dirty="0" smtClean="0"/>
              <a:t>et al. </a:t>
            </a:r>
            <a:r>
              <a:rPr lang="en-US" dirty="0" smtClean="0"/>
              <a:t>ICCV 2013, </a:t>
            </a:r>
          </a:p>
          <a:p>
            <a:r>
              <a:rPr lang="en-US" dirty="0" smtClean="0"/>
              <a:t>Ma </a:t>
            </a:r>
            <a:r>
              <a:rPr lang="en-US" i="1" dirty="0" smtClean="0"/>
              <a:t>et al. </a:t>
            </a:r>
            <a:r>
              <a:rPr lang="en-US" dirty="0" smtClean="0"/>
              <a:t>ICCV 2013,  Zhang </a:t>
            </a:r>
            <a:r>
              <a:rPr lang="en-US" i="1" dirty="0" smtClean="0"/>
              <a:t>et al. </a:t>
            </a:r>
            <a:r>
              <a:rPr lang="en-US" dirty="0" smtClean="0"/>
              <a:t>CVPR 2014,  </a:t>
            </a:r>
            <a:r>
              <a:rPr lang="en-US" dirty="0" err="1" smtClean="0"/>
              <a:t>Kantorov</a:t>
            </a:r>
            <a:r>
              <a:rPr lang="en-US" dirty="0" smtClean="0"/>
              <a:t> </a:t>
            </a:r>
            <a:r>
              <a:rPr lang="en-US" i="1" dirty="0" smtClean="0"/>
              <a:t>et al. </a:t>
            </a:r>
            <a:r>
              <a:rPr lang="en-US" dirty="0" smtClean="0"/>
              <a:t>CVPR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3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 for Action Recognition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F69F-37AA-481F-8132-1196453F6863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959108"/>
              </p:ext>
            </p:extLst>
          </p:nvPr>
        </p:nvGraphicFramePr>
        <p:xfrm>
          <a:off x="228600" y="1524000"/>
          <a:ext cx="8686800" cy="2200463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905000"/>
                <a:gridCol w="1569720"/>
                <a:gridCol w="1737360"/>
                <a:gridCol w="1737360"/>
                <a:gridCol w="1737360"/>
              </a:tblGrid>
              <a:tr h="970052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Space-time</a:t>
                      </a:r>
                      <a:r>
                        <a:rPr lang="en-US" sz="1600" b="1" baseline="0" dirty="0" smtClean="0"/>
                        <a:t> structural information</a:t>
                      </a:r>
                      <a:endParaRPr lang="en-US" sz="16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Number</a:t>
                      </a:r>
                      <a:r>
                        <a:rPr lang="en-US" sz="1600" b="1" baseline="0" dirty="0" smtClean="0"/>
                        <a:t> of structures</a:t>
                      </a:r>
                      <a:endParaRPr lang="en-US" sz="16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Topology</a:t>
                      </a:r>
                      <a:r>
                        <a:rPr lang="en-US" sz="1600" b="1" baseline="0" dirty="0" smtClean="0"/>
                        <a:t> of the structures</a:t>
                      </a:r>
                      <a:endParaRPr lang="en-US" sz="1600" b="1" dirty="0" smtClean="0"/>
                    </a:p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Supervision</a:t>
                      </a:r>
                    </a:p>
                  </a:txBody>
                  <a:tcPr anchor="ctr"/>
                </a:tc>
              </a:tr>
              <a:tr h="57744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Bag</a:t>
                      </a:r>
                      <a:r>
                        <a:rPr lang="en-US" sz="1600" b="1" baseline="0" dirty="0" smtClean="0"/>
                        <a:t>-of-Words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Discarded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action class label of video</a:t>
                      </a:r>
                    </a:p>
                  </a:txBody>
                  <a:tcPr anchor="ctr"/>
                </a:tc>
              </a:tr>
              <a:tr h="65129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Space-Time Pyramid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Weakly captured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action class label of video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2000" y="3925669"/>
            <a:ext cx="812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, Laptev </a:t>
            </a:r>
            <a:r>
              <a:rPr lang="en-US" i="1" dirty="0" smtClean="0"/>
              <a:t>et al. </a:t>
            </a:r>
            <a:r>
              <a:rPr lang="en-US" dirty="0" smtClean="0"/>
              <a:t>CVPR 2008,  </a:t>
            </a:r>
            <a:r>
              <a:rPr lang="en-US" dirty="0" err="1" smtClean="0"/>
              <a:t>Sadanand</a:t>
            </a:r>
            <a:r>
              <a:rPr lang="en-US" dirty="0" smtClean="0"/>
              <a:t> </a:t>
            </a:r>
            <a:r>
              <a:rPr lang="en-US" i="1" dirty="0" smtClean="0"/>
              <a:t>et al. </a:t>
            </a:r>
            <a:r>
              <a:rPr lang="en-US" dirty="0" smtClean="0"/>
              <a:t>CVPR 2012,  </a:t>
            </a:r>
            <a:r>
              <a:rPr lang="en-US" dirty="0" err="1" smtClean="0"/>
              <a:t>Oneata</a:t>
            </a:r>
            <a:r>
              <a:rPr lang="en-US" dirty="0" smtClean="0"/>
              <a:t>  </a:t>
            </a:r>
            <a:r>
              <a:rPr lang="en-US" i="1" dirty="0" smtClean="0"/>
              <a:t>et al. </a:t>
            </a:r>
            <a:r>
              <a:rPr lang="en-US" dirty="0" smtClean="0"/>
              <a:t>ICCV 2013</a:t>
            </a:r>
          </a:p>
        </p:txBody>
      </p:sp>
    </p:spTree>
    <p:extLst>
      <p:ext uri="{BB962C8B-B14F-4D97-AF65-F5344CB8AC3E}">
        <p14:creationId xmlns:p14="http://schemas.microsoft.com/office/powerpoint/2010/main" val="408668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 for Action Recognition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F69F-37AA-481F-8132-1196453F6863}" type="datetime1">
              <a:rPr lang="en-US" smtClean="0"/>
              <a:t>6/4/15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CVPR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678E-9216-6B4A-9331-04A4D51E3113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367870"/>
              </p:ext>
            </p:extLst>
          </p:nvPr>
        </p:nvGraphicFramePr>
        <p:xfrm>
          <a:off x="228600" y="1524000"/>
          <a:ext cx="8686800" cy="331278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905000"/>
                <a:gridCol w="1569720"/>
                <a:gridCol w="1737360"/>
                <a:gridCol w="1737360"/>
                <a:gridCol w="1737360"/>
              </a:tblGrid>
              <a:tr h="970052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Space-time</a:t>
                      </a:r>
                      <a:r>
                        <a:rPr lang="en-US" sz="1600" b="1" baseline="0" dirty="0" smtClean="0"/>
                        <a:t> structural information</a:t>
                      </a:r>
                      <a:endParaRPr lang="en-US" sz="16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Number</a:t>
                      </a:r>
                      <a:r>
                        <a:rPr lang="en-US" sz="1600" b="1" baseline="0" dirty="0" smtClean="0"/>
                        <a:t> of structures</a:t>
                      </a:r>
                      <a:endParaRPr lang="en-US" sz="16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Topology</a:t>
                      </a:r>
                      <a:r>
                        <a:rPr lang="en-US" sz="1600" b="1" baseline="0" dirty="0" smtClean="0"/>
                        <a:t> of the structures</a:t>
                      </a:r>
                      <a:endParaRPr lang="en-US" sz="1600" b="1" dirty="0" smtClean="0"/>
                    </a:p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Supervision</a:t>
                      </a:r>
                    </a:p>
                  </a:txBody>
                  <a:tcPr anchor="ctr"/>
                </a:tc>
              </a:tr>
              <a:tr h="57744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Bag</a:t>
                      </a:r>
                      <a:r>
                        <a:rPr lang="en-US" sz="1600" b="1" baseline="0" dirty="0" smtClean="0"/>
                        <a:t>-of-Words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Discarded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action class label of video</a:t>
                      </a:r>
                    </a:p>
                  </a:txBody>
                  <a:tcPr anchor="ctr"/>
                </a:tc>
              </a:tr>
              <a:tr h="65129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Space-Time Pyramid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Weakly captured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N/A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action class label of video</a:t>
                      </a:r>
                    </a:p>
                  </a:txBody>
                  <a:tcPr anchor="ctr"/>
                </a:tc>
              </a:tr>
              <a:tr h="111232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Structural</a:t>
                      </a:r>
                      <a:r>
                        <a:rPr lang="en-US" sz="1600" b="1" baseline="0" dirty="0" smtClean="0"/>
                        <a:t> Models</a:t>
                      </a:r>
                    </a:p>
                    <a:p>
                      <a:pPr algn="ctr"/>
                      <a:r>
                        <a:rPr lang="en-US" sz="1600" b="1" baseline="0" dirty="0" smtClean="0"/>
                        <a:t>(past works)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captured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Predefined,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often 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predefined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action class label of video +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human bounding box annotations</a:t>
                      </a:r>
                      <a:endParaRPr lang="en-US" sz="1600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2000" y="4964668"/>
            <a:ext cx="7935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, </a:t>
            </a:r>
            <a:r>
              <a:rPr lang="en-US" dirty="0" err="1" smtClean="0"/>
              <a:t>Ramanan</a:t>
            </a:r>
            <a:r>
              <a:rPr lang="en-US" dirty="0" smtClean="0"/>
              <a:t> </a:t>
            </a:r>
            <a:r>
              <a:rPr lang="en-US" i="1" dirty="0" smtClean="0"/>
              <a:t>et al. </a:t>
            </a:r>
            <a:r>
              <a:rPr lang="en-US" dirty="0" smtClean="0"/>
              <a:t>NIPS 2003,  </a:t>
            </a:r>
            <a:r>
              <a:rPr lang="en-US" dirty="0" err="1" smtClean="0"/>
              <a:t>Weinland</a:t>
            </a:r>
            <a:r>
              <a:rPr lang="en-US" dirty="0" smtClean="0"/>
              <a:t> </a:t>
            </a:r>
            <a:r>
              <a:rPr lang="en-US" i="1" dirty="0" smtClean="0"/>
              <a:t>et al. </a:t>
            </a:r>
            <a:r>
              <a:rPr lang="en-US" dirty="0" smtClean="0"/>
              <a:t>ICCV 2007,  </a:t>
            </a:r>
            <a:r>
              <a:rPr lang="en-US" dirty="0" err="1" smtClean="0"/>
              <a:t>Ikizler</a:t>
            </a:r>
            <a:r>
              <a:rPr lang="en-US" dirty="0" smtClean="0"/>
              <a:t> </a:t>
            </a:r>
            <a:r>
              <a:rPr lang="en-US" i="1" dirty="0" smtClean="0"/>
              <a:t>et al. </a:t>
            </a:r>
            <a:r>
              <a:rPr lang="en-US" dirty="0" smtClean="0"/>
              <a:t>IJCV 2008,</a:t>
            </a:r>
          </a:p>
          <a:p>
            <a:r>
              <a:rPr lang="en-US" dirty="0"/>
              <a:t> </a:t>
            </a:r>
            <a:r>
              <a:rPr lang="en-US" dirty="0" smtClean="0"/>
              <a:t>         Wang </a:t>
            </a:r>
            <a:r>
              <a:rPr lang="en-US" i="1" dirty="0" smtClean="0"/>
              <a:t>et al. </a:t>
            </a:r>
            <a:r>
              <a:rPr lang="en-US" dirty="0" smtClean="0"/>
              <a:t>TPAMI 2011,  </a:t>
            </a:r>
            <a:r>
              <a:rPr lang="en-US" dirty="0" err="1" smtClean="0"/>
              <a:t>Raptis</a:t>
            </a:r>
            <a:r>
              <a:rPr lang="en-US" dirty="0" smtClean="0"/>
              <a:t> </a:t>
            </a:r>
            <a:r>
              <a:rPr lang="en-US" i="1" dirty="0" smtClean="0"/>
              <a:t>et al. </a:t>
            </a:r>
            <a:r>
              <a:rPr lang="en-US" dirty="0" smtClean="0"/>
              <a:t>CVPR 2012,  Wang </a:t>
            </a:r>
            <a:r>
              <a:rPr lang="en-US" i="1" dirty="0" smtClean="0"/>
              <a:t>et al. </a:t>
            </a:r>
            <a:r>
              <a:rPr lang="en-US" dirty="0" smtClean="0"/>
              <a:t>ECCV 2014 </a:t>
            </a:r>
          </a:p>
        </p:txBody>
      </p:sp>
    </p:spTree>
    <p:extLst>
      <p:ext uri="{BB962C8B-B14F-4D97-AF65-F5344CB8AC3E}">
        <p14:creationId xmlns:p14="http://schemas.microsoft.com/office/powerpoint/2010/main" val="362636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13509</TotalTime>
  <Words>1712</Words>
  <Application>Microsoft Macintosh PowerPoint</Application>
  <PresentationFormat>On-screen Show (4:3)</PresentationFormat>
  <Paragraphs>590</Paragraphs>
  <Slides>44</Slides>
  <Notes>0</Notes>
  <HiddenSlides>4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Space-Time Tree Ensemble for  Action Recognition</vt:lpstr>
      <vt:lpstr>Human Action Recognition in Videos</vt:lpstr>
      <vt:lpstr>PowerPoint Presentation</vt:lpstr>
      <vt:lpstr>PowerPoint Presentation</vt:lpstr>
      <vt:lpstr>PowerPoint Presentation</vt:lpstr>
      <vt:lpstr>PowerPoint Presentation</vt:lpstr>
      <vt:lpstr>Algorithms for Action Recognition</vt:lpstr>
      <vt:lpstr>Algorithms for Action Recognition</vt:lpstr>
      <vt:lpstr>Algorithms for Action Recognition</vt:lpstr>
      <vt:lpstr>Our Approach</vt:lpstr>
      <vt:lpstr>Action as Space-Time Trees</vt:lpstr>
      <vt:lpstr>Space-Time Tree</vt:lpstr>
      <vt:lpstr>Ensemble of Space-Time Trees</vt:lpstr>
      <vt:lpstr>Algorithms for Action Recognition</vt:lpstr>
      <vt:lpstr>The Algorithm</vt:lpstr>
      <vt:lpstr>Learning Action Words</vt:lpstr>
      <vt:lpstr>PowerPoint Presentation</vt:lpstr>
      <vt:lpstr>PowerPoint Presentation</vt:lpstr>
      <vt:lpstr>PowerPoint Presentation</vt:lpstr>
      <vt:lpstr>PowerPoint Presentation</vt:lpstr>
      <vt:lpstr>Learning Space-Time Trees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Tree Structure Discovery </vt:lpstr>
      <vt:lpstr>Tree Structure Discovery </vt:lpstr>
      <vt:lpstr>Frequent Subtree Mining</vt:lpstr>
      <vt:lpstr>Tree Structure Discovery </vt:lpstr>
      <vt:lpstr>Tree Structure Discovery </vt:lpstr>
      <vt:lpstr>Inference</vt:lpstr>
      <vt:lpstr>Evaluation</vt:lpstr>
      <vt:lpstr>Experiments</vt:lpstr>
      <vt:lpstr>Action Classification </vt:lpstr>
      <vt:lpstr>Impact of Tree Size</vt:lpstr>
      <vt:lpstr>PowerPoint Presentation</vt:lpstr>
      <vt:lpstr>PowerPoint Presentation</vt:lpstr>
      <vt:lpstr>PowerPoint Presentation</vt:lpstr>
      <vt:lpstr>Action Localization</vt:lpstr>
      <vt:lpstr>Cross Dataset Validation</vt:lpstr>
      <vt:lpstr>Now you might have the following question: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Space-Time Structures for Human Action Recognition and Localization</dc:title>
  <dc:creator>shugao</dc:creator>
  <cp:lastModifiedBy>shugao</cp:lastModifiedBy>
  <cp:revision>260</cp:revision>
  <cp:lastPrinted>2015-05-31T15:32:32Z</cp:lastPrinted>
  <dcterms:created xsi:type="dcterms:W3CDTF">2015-01-27T20:34:35Z</dcterms:created>
  <dcterms:modified xsi:type="dcterms:W3CDTF">2015-06-04T18:08:44Z</dcterms:modified>
</cp:coreProperties>
</file>